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jpg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1" r:id="rId1"/>
  </p:sldMasterIdLst>
  <p:notesMasterIdLst>
    <p:notesMasterId r:id="rId53"/>
  </p:notesMasterIdLst>
  <p:sldIdLst>
    <p:sldId id="362" r:id="rId2"/>
    <p:sldId id="306" r:id="rId3"/>
    <p:sldId id="308" r:id="rId4"/>
    <p:sldId id="309" r:id="rId5"/>
    <p:sldId id="381" r:id="rId6"/>
    <p:sldId id="382" r:id="rId7"/>
    <p:sldId id="383" r:id="rId8"/>
    <p:sldId id="389" r:id="rId9"/>
    <p:sldId id="384" r:id="rId10"/>
    <p:sldId id="386" r:id="rId11"/>
    <p:sldId id="387" r:id="rId12"/>
    <p:sldId id="388" r:id="rId13"/>
    <p:sldId id="355" r:id="rId14"/>
    <p:sldId id="318" r:id="rId15"/>
    <p:sldId id="361" r:id="rId16"/>
    <p:sldId id="319" r:id="rId17"/>
    <p:sldId id="321" r:id="rId18"/>
    <p:sldId id="322" r:id="rId19"/>
    <p:sldId id="372" r:id="rId20"/>
    <p:sldId id="373" r:id="rId21"/>
    <p:sldId id="378" r:id="rId22"/>
    <p:sldId id="375" r:id="rId23"/>
    <p:sldId id="328" r:id="rId24"/>
    <p:sldId id="331" r:id="rId25"/>
    <p:sldId id="330" r:id="rId26"/>
    <p:sldId id="376" r:id="rId27"/>
    <p:sldId id="336" r:id="rId28"/>
    <p:sldId id="337" r:id="rId29"/>
    <p:sldId id="335" r:id="rId30"/>
    <p:sldId id="356" r:id="rId31"/>
    <p:sldId id="359" r:id="rId32"/>
    <p:sldId id="358" r:id="rId33"/>
    <p:sldId id="357" r:id="rId34"/>
    <p:sldId id="360" r:id="rId35"/>
    <p:sldId id="350" r:id="rId36"/>
    <p:sldId id="380" r:id="rId37"/>
    <p:sldId id="349" r:id="rId38"/>
    <p:sldId id="377" r:id="rId39"/>
    <p:sldId id="364" r:id="rId40"/>
    <p:sldId id="343" r:id="rId41"/>
    <p:sldId id="354" r:id="rId42"/>
    <p:sldId id="340" r:id="rId43"/>
    <p:sldId id="346" r:id="rId44"/>
    <p:sldId id="365" r:id="rId45"/>
    <p:sldId id="339" r:id="rId46"/>
    <p:sldId id="390" r:id="rId47"/>
    <p:sldId id="379" r:id="rId48"/>
    <p:sldId id="348" r:id="rId49"/>
    <p:sldId id="344" r:id="rId50"/>
    <p:sldId id="366" r:id="rId51"/>
    <p:sldId id="363" r:id="rId5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ren lin" initials="" lastIdx="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1FF06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7778"/>
    <p:restoredTop sz="95289"/>
  </p:normalViewPr>
  <p:slideViewPr>
    <p:cSldViewPr snapToGrid="0" snapToObjects="1">
      <p:cViewPr varScale="1">
        <p:scale>
          <a:sx n="79" d="100"/>
          <a:sy n="79" d="100"/>
        </p:scale>
        <p:origin x="-544" y="-11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notesMaster" Target="notesMasters/notesMaster1.xml"/><Relationship Id="rId54" Type="http://schemas.openxmlformats.org/officeDocument/2006/relationships/printerSettings" Target="printerSettings/printerSettings1.bin"/><Relationship Id="rId55" Type="http://schemas.openxmlformats.org/officeDocument/2006/relationships/commentAuthors" Target="commentAuthors.xml"/><Relationship Id="rId56" Type="http://schemas.openxmlformats.org/officeDocument/2006/relationships/presProps" Target="presProps.xml"/><Relationship Id="rId57" Type="http://schemas.openxmlformats.org/officeDocument/2006/relationships/viewProps" Target="viewProps.xml"/><Relationship Id="rId58" Type="http://schemas.openxmlformats.org/officeDocument/2006/relationships/theme" Target="theme/theme1.xml"/><Relationship Id="rId59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5AB597-0F37-F748-955C-7C081B7E5629}" type="datetimeFigureOut">
              <a:rPr kumimoji="1" lang="zh-CN" altLang="en-US" smtClean="0"/>
              <a:t>19/9/19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3C3291-F44E-1A47-9D9D-F7D5EEB5F64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644458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Relationship Id="rId3" Type="http://schemas.openxmlformats.org/officeDocument/2006/relationships/hyperlink" Target="http://dbplus.vdian.net/slow/ldb/1729/optimization/4dd757b6a0a093c20081094b0e030545" TargetMode="Externa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3C3291-F44E-1A47-9D9D-F7D5EEB5F64F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011343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独享实例：可以类比在杭州买了套房，</a:t>
            </a:r>
            <a:endParaRPr kumimoji="1" lang="en-US" altLang="zh-CN" dirty="0" smtClean="0"/>
          </a:p>
          <a:p>
            <a:r>
              <a:rPr kumimoji="1" lang="zh-CN" altLang="en-US" dirty="0" smtClean="0"/>
              <a:t>共享实例：类比租了个单间（网络好差，是隔避的老王在下载）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3C3291-F44E-1A47-9D9D-F7D5EEB5F64F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306080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3C3291-F44E-1A47-9D9D-F7D5EEB5F64F}" type="slidenum">
              <a:rPr kumimoji="1" lang="zh-CN" altLang="en-US" smtClean="0"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929132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sz="1200" dirty="0" smtClean="0">
              <a:solidFill>
                <a:srgbClr val="FF0000"/>
              </a:solidFill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dirty="0" smtClean="0">
                <a:solidFill>
                  <a:srgbClr val="FF0000"/>
                </a:solidFill>
              </a:rPr>
              <a:t>大家在</a:t>
            </a:r>
            <a:r>
              <a:rPr kumimoji="1" lang="en-US" altLang="zh-CN" sz="1200" dirty="0" err="1" smtClean="0">
                <a:solidFill>
                  <a:srgbClr val="FF0000"/>
                </a:solidFill>
              </a:rPr>
              <a:t>Dbplus</a:t>
            </a:r>
            <a:r>
              <a:rPr kumimoji="1" lang="zh-CN" altLang="en-US" sz="1200" dirty="0" smtClean="0">
                <a:solidFill>
                  <a:srgbClr val="FF0000"/>
                </a:solidFill>
              </a:rPr>
              <a:t>设计表的时候默认都会有</a:t>
            </a:r>
            <a:r>
              <a:rPr kumimoji="1" lang="en-US" altLang="zh-CN" sz="1200" dirty="0" smtClean="0">
                <a:solidFill>
                  <a:srgbClr val="FF0000"/>
                </a:solidFill>
              </a:rPr>
              <a:t>ID</a:t>
            </a:r>
            <a:r>
              <a:rPr kumimoji="1" lang="zh-CN" altLang="en-US" sz="1200" dirty="0" smtClean="0">
                <a:solidFill>
                  <a:srgbClr val="FF0000"/>
                </a:solidFill>
              </a:rPr>
              <a:t>字段作主键且是自增的，有些同学可能不知道为什么，如果你手动调了上线的时候</a:t>
            </a:r>
            <a:r>
              <a:rPr kumimoji="1" lang="en-US" altLang="zh-CN" sz="1200" dirty="0" smtClean="0">
                <a:solidFill>
                  <a:srgbClr val="FF0000"/>
                </a:solidFill>
              </a:rPr>
              <a:t>DBA</a:t>
            </a:r>
            <a:r>
              <a:rPr kumimoji="1" lang="zh-CN" altLang="en-US" sz="1200" dirty="0" smtClean="0">
                <a:solidFill>
                  <a:srgbClr val="FF0000"/>
                </a:solidFill>
              </a:rPr>
              <a:t>估计会找你。接下去跟大家讲讲为什么一定要这样呢</a:t>
            </a:r>
            <a:r>
              <a:rPr kumimoji="1" lang="en-US" altLang="zh-CN" sz="1200" baseline="0" dirty="0" smtClean="0">
                <a:solidFill>
                  <a:srgbClr val="FF0000"/>
                </a:solidFill>
              </a:rPr>
              <a:t> </a:t>
            </a:r>
            <a:endParaRPr kumimoji="1" lang="en-US" altLang="zh-CN" sz="1200" dirty="0" smtClean="0">
              <a:solidFill>
                <a:srgbClr val="FF0000"/>
              </a:solidFill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200" dirty="0" smtClean="0">
                <a:solidFill>
                  <a:srgbClr val="FF0000"/>
                </a:solidFill>
              </a:rPr>
              <a:t>1.Cluster index </a:t>
            </a:r>
            <a:r>
              <a:rPr kumimoji="1" lang="zh-CN" altLang="en-US" sz="1200" dirty="0" smtClean="0">
                <a:solidFill>
                  <a:srgbClr val="FF0000"/>
                </a:solidFill>
              </a:rPr>
              <a:t>：改进的</a:t>
            </a:r>
            <a:r>
              <a:rPr kumimoji="1" lang="en-US" altLang="zh-CN" sz="1200" dirty="0" smtClean="0">
                <a:solidFill>
                  <a:srgbClr val="FF0000"/>
                </a:solidFill>
              </a:rPr>
              <a:t>B+ Tree</a:t>
            </a:r>
            <a:r>
              <a:rPr kumimoji="1" lang="en-US" altLang="zh-CN" sz="1200" baseline="0" dirty="0" smtClean="0">
                <a:solidFill>
                  <a:srgbClr val="FF0000"/>
                </a:solidFill>
              </a:rPr>
              <a:t> </a:t>
            </a:r>
            <a:r>
              <a:rPr kumimoji="1" lang="zh-CN" altLang="en-US" sz="1200" dirty="0" smtClean="0">
                <a:solidFill>
                  <a:srgbClr val="FF0000"/>
                </a:solidFill>
              </a:rPr>
              <a:t>数据在叶子节点</a:t>
            </a:r>
            <a:r>
              <a:rPr kumimoji="1" lang="en-US" altLang="zh-CN" sz="1200" dirty="0" smtClean="0">
                <a:solidFill>
                  <a:srgbClr val="FF0000"/>
                </a:solidFill>
              </a:rPr>
              <a:t>;</a:t>
            </a:r>
            <a:r>
              <a:rPr kumimoji="1" lang="zh-CN" altLang="en-US" sz="1200" dirty="0" smtClean="0">
                <a:solidFill>
                  <a:srgbClr val="FF0000"/>
                </a:solidFill>
              </a:rPr>
              <a:t>这是一个三层的树，定位一行数据需要</a:t>
            </a:r>
            <a:r>
              <a:rPr kumimoji="1" lang="en-US" altLang="zh-CN" sz="1200" dirty="0" smtClean="0">
                <a:solidFill>
                  <a:srgbClr val="FF0000"/>
                </a:solidFill>
              </a:rPr>
              <a:t>3</a:t>
            </a:r>
            <a:r>
              <a:rPr kumimoji="1" lang="zh-CN" altLang="en-US" sz="1200" dirty="0" smtClean="0">
                <a:solidFill>
                  <a:srgbClr val="FF0000"/>
                </a:solidFill>
              </a:rPr>
              <a:t>次</a:t>
            </a:r>
            <a:r>
              <a:rPr kumimoji="1" lang="en-US" altLang="zh-CN" sz="1200" dirty="0" smtClean="0">
                <a:solidFill>
                  <a:srgbClr val="FF0000"/>
                </a:solidFill>
              </a:rPr>
              <a:t>IO;</a:t>
            </a:r>
            <a:r>
              <a:rPr kumimoji="1" lang="zh-CN" altLang="en-US" sz="1200" dirty="0" smtClean="0">
                <a:solidFill>
                  <a:srgbClr val="FF0000"/>
                </a:solidFill>
              </a:rPr>
              <a:t>数据与索引都是排序的</a:t>
            </a:r>
            <a:endParaRPr kumimoji="1" lang="en-US" altLang="zh-CN" sz="1200" dirty="0" smtClean="0">
              <a:solidFill>
                <a:srgbClr val="FF0000"/>
              </a:solidFill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200" dirty="0" smtClean="0">
                <a:solidFill>
                  <a:srgbClr val="FF0000"/>
                </a:solidFill>
              </a:rPr>
              <a:t>500w</a:t>
            </a:r>
            <a:r>
              <a:rPr kumimoji="1" lang="zh-CN" altLang="en-US" sz="1200" dirty="0" smtClean="0">
                <a:solidFill>
                  <a:srgbClr val="FF0000"/>
                </a:solidFill>
              </a:rPr>
              <a:t>的传言估计是从</a:t>
            </a:r>
            <a:r>
              <a:rPr kumimoji="1" lang="en-US" altLang="zh-CN" sz="1200" dirty="0" smtClean="0">
                <a:solidFill>
                  <a:srgbClr val="FF0000"/>
                </a:solidFill>
              </a:rPr>
              <a:t>2.2G </a:t>
            </a:r>
            <a:r>
              <a:rPr kumimoji="1" lang="zh-CN" altLang="en-US" sz="1200" dirty="0" smtClean="0">
                <a:solidFill>
                  <a:srgbClr val="FF0000"/>
                </a:solidFill>
              </a:rPr>
              <a:t>两层</a:t>
            </a:r>
            <a:r>
              <a:rPr kumimoji="1" lang="en-US" altLang="zh-CN" sz="1200" dirty="0" smtClean="0">
                <a:solidFill>
                  <a:srgbClr val="FF0000"/>
                </a:solidFill>
              </a:rPr>
              <a:t>level</a:t>
            </a:r>
            <a:r>
              <a:rPr kumimoji="1" lang="zh-CN" altLang="en-US" sz="1200" dirty="0" smtClean="0">
                <a:solidFill>
                  <a:srgbClr val="FF0000"/>
                </a:solidFill>
              </a:rPr>
              <a:t>来的</a:t>
            </a:r>
            <a:endParaRPr kumimoji="1" lang="en-US" altLang="zh-CN" sz="1200" dirty="0" smtClean="0">
              <a:solidFill>
                <a:srgbClr val="FF0000"/>
              </a:solidFill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200" dirty="0" smtClean="0">
                <a:solidFill>
                  <a:srgbClr val="FF0000"/>
                </a:solidFill>
              </a:rPr>
              <a:t>2.</a:t>
            </a:r>
            <a:r>
              <a:rPr kumimoji="1" lang="zh-CN" altLang="en-US" sz="1200" dirty="0" smtClean="0">
                <a:solidFill>
                  <a:srgbClr val="FF0000"/>
                </a:solidFill>
              </a:rPr>
              <a:t>我们可以简单的把索引当成表来理解，这样子的话就能很好理解为什么过多的索引不好。</a:t>
            </a:r>
            <a:endParaRPr kumimoji="1" lang="en-US" altLang="zh-CN" sz="1200" dirty="0" smtClean="0">
              <a:solidFill>
                <a:srgbClr val="FF0000"/>
              </a:solidFill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200" dirty="0" smtClean="0">
                <a:solidFill>
                  <a:srgbClr val="FF0000"/>
                </a:solidFill>
              </a:rPr>
              <a:t>3.B+Tree </a:t>
            </a:r>
            <a:r>
              <a:rPr kumimoji="1" lang="zh-CN" altLang="en-US" sz="1200" dirty="0" smtClean="0">
                <a:solidFill>
                  <a:srgbClr val="FF0000"/>
                </a:solidFill>
              </a:rPr>
              <a:t>是排序的，如果不是自增的，会导致页分列和数据移动；索引存储索引列之外，还需要存储主键内容。我们通过以下两个图来看下</a:t>
            </a:r>
            <a:r>
              <a:rPr kumimoji="1" lang="en-US" altLang="zh-CN" sz="1200" dirty="0" err="1" smtClean="0">
                <a:solidFill>
                  <a:srgbClr val="FF0000"/>
                </a:solidFill>
              </a:rPr>
              <a:t>varchar</a:t>
            </a:r>
            <a:r>
              <a:rPr kumimoji="1" lang="zh-CN" altLang="en-US" sz="1200" dirty="0" smtClean="0">
                <a:solidFill>
                  <a:srgbClr val="FF0000"/>
                </a:solidFill>
              </a:rPr>
              <a:t>与</a:t>
            </a:r>
            <a:r>
              <a:rPr kumimoji="1" lang="en-US" altLang="zh-CN" sz="1200" dirty="0" err="1" smtClean="0">
                <a:solidFill>
                  <a:srgbClr val="FF0000"/>
                </a:solidFill>
              </a:rPr>
              <a:t>int</a:t>
            </a:r>
            <a:r>
              <a:rPr kumimoji="1" lang="zh-CN" altLang="en-US" sz="1200" dirty="0" smtClean="0">
                <a:solidFill>
                  <a:srgbClr val="FF0000"/>
                </a:solidFill>
              </a:rPr>
              <a:t>的效果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3C3291-F44E-1A47-9D9D-F7D5EEB5F64F}" type="slidenum">
              <a:rPr kumimoji="1" lang="zh-CN" altLang="en-US" smtClean="0"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839272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 smtClean="0"/>
          </a:p>
          <a:p>
            <a:r>
              <a:rPr kumimoji="1" lang="zh-CN" altLang="en-US" dirty="0" smtClean="0"/>
              <a:t>平时大家在用</a:t>
            </a:r>
            <a:r>
              <a:rPr kumimoji="1" lang="en-US" altLang="zh-CN" dirty="0" smtClean="0"/>
              <a:t>MySQL</a:t>
            </a:r>
            <a:r>
              <a:rPr kumimoji="1" lang="zh-CN" altLang="en-US" dirty="0" smtClean="0"/>
              <a:t>索引中不容易理解的一种索引，联合索引；</a:t>
            </a:r>
            <a:endParaRPr kumimoji="1" lang="en-US" altLang="zh-CN" dirty="0" smtClean="0"/>
          </a:p>
          <a:p>
            <a:r>
              <a:rPr kumimoji="1" lang="en-US" altLang="zh-CN" dirty="0" smtClean="0"/>
              <a:t>1.</a:t>
            </a:r>
            <a:r>
              <a:rPr kumimoji="1" lang="zh-CN" altLang="en-US" dirty="0" smtClean="0"/>
              <a:t>第一个效率最高，只需查两行数据，第</a:t>
            </a:r>
            <a:r>
              <a:rPr kumimoji="1" lang="en-US" altLang="zh-CN" dirty="0" smtClean="0"/>
              <a:t>2</a:t>
            </a:r>
            <a:r>
              <a:rPr kumimoji="1" lang="zh-CN" altLang="en-US" dirty="0" smtClean="0"/>
              <a:t>个查</a:t>
            </a:r>
            <a:r>
              <a:rPr kumimoji="1" lang="en-US" altLang="zh-CN" dirty="0" smtClean="0"/>
              <a:t>4</a:t>
            </a:r>
            <a:r>
              <a:rPr kumimoji="1" lang="zh-CN" altLang="en-US" dirty="0" smtClean="0"/>
              <a:t>行数据，第</a:t>
            </a:r>
            <a:r>
              <a:rPr kumimoji="1" lang="en-US" altLang="zh-CN" dirty="0" smtClean="0"/>
              <a:t>3</a:t>
            </a:r>
            <a:r>
              <a:rPr kumimoji="1" lang="zh-CN" altLang="en-US" dirty="0" smtClean="0"/>
              <a:t>个查</a:t>
            </a:r>
            <a:r>
              <a:rPr kumimoji="1" lang="en-US" altLang="zh-CN" dirty="0" smtClean="0"/>
              <a:t>6</a:t>
            </a:r>
            <a:r>
              <a:rPr kumimoji="1" lang="zh-CN" altLang="en-US" dirty="0" smtClean="0"/>
              <a:t>行</a:t>
            </a:r>
            <a:r>
              <a:rPr kumimoji="1" lang="zh-CN" altLang="zh-CN" dirty="0" smtClean="0"/>
              <a:t>。</a:t>
            </a:r>
            <a:r>
              <a:rPr kumimoji="1" lang="zh-CN" altLang="en-US" dirty="0" smtClean="0"/>
              <a:t>效率好与坏的唯一标准是看谁干的活少，干的少肯定快</a:t>
            </a:r>
            <a:endParaRPr kumimoji="1" lang="en-US" altLang="zh-CN" dirty="0" smtClean="0"/>
          </a:p>
          <a:p>
            <a:r>
              <a:rPr kumimoji="1" lang="en-US" altLang="zh-CN" dirty="0" smtClean="0"/>
              <a:t>2.</a:t>
            </a:r>
            <a:r>
              <a:rPr kumimoji="1" lang="zh-CN" altLang="en-US" dirty="0" smtClean="0"/>
              <a:t>如果你用</a:t>
            </a:r>
            <a:r>
              <a:rPr kumimoji="1" lang="en-US" altLang="zh-CN" dirty="0" smtClean="0"/>
              <a:t>&gt;,&lt;</a:t>
            </a:r>
            <a:r>
              <a:rPr kumimoji="1" lang="zh-CN" altLang="en-US" dirty="0" smtClean="0"/>
              <a:t>这种条件的字段，一定是要放在索引的最后一列。在中间或前面，后面的都用不到了。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3C3291-F44E-1A47-9D9D-F7D5EEB5F64F}" type="slidenum">
              <a:rPr kumimoji="1" lang="zh-CN" altLang="en-US" smtClean="0"/>
              <a:t>21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29654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 smtClean="0"/>
          </a:p>
          <a:p>
            <a:r>
              <a:rPr kumimoji="1" lang="en-US" altLang="zh-CN" dirty="0" err="1" smtClean="0"/>
              <a:t>Tss:t_payment_order</a:t>
            </a:r>
            <a:r>
              <a:rPr kumimoji="1" lang="en-US" altLang="zh-CN" dirty="0" smtClean="0"/>
              <a:t> 760G</a:t>
            </a:r>
          </a:p>
          <a:p>
            <a:r>
              <a:rPr kumimoji="1" lang="en-US" altLang="zh-CN" dirty="0" err="1" smtClean="0"/>
              <a:t>t_dpm_inner_account_detail_his</a:t>
            </a:r>
            <a:r>
              <a:rPr kumimoji="1" lang="en-US" altLang="zh-CN" baseline="0" dirty="0" smtClean="0"/>
              <a:t> 1.1T</a:t>
            </a:r>
          </a:p>
          <a:p>
            <a:r>
              <a:rPr kumimoji="1" lang="en-US" altLang="zh-CN" dirty="0" smtClean="0"/>
              <a:t>vmp_shop_coupon_0006 </a:t>
            </a:r>
            <a:r>
              <a:rPr kumimoji="1" lang="en-US" altLang="zh-CN" dirty="0" err="1" smtClean="0"/>
              <a:t>tcc_log</a:t>
            </a:r>
            <a:r>
              <a:rPr kumimoji="1" lang="en-US" altLang="zh-CN" dirty="0" smtClean="0"/>
              <a:t> 980G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3C3291-F44E-1A47-9D9D-F7D5EEB5F64F}" type="slidenum">
              <a:rPr kumimoji="1" lang="zh-CN" altLang="en-US" smtClean="0"/>
              <a:t>22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575761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 smtClean="0"/>
          </a:p>
          <a:p>
            <a:r>
              <a:rPr kumimoji="1" lang="zh-CN" altLang="en-US" dirty="0" smtClean="0"/>
              <a:t>接下去我们聊聊慢</a:t>
            </a:r>
            <a:r>
              <a:rPr kumimoji="1" lang="en-US" altLang="zh-CN" dirty="0" smtClean="0"/>
              <a:t>SQL</a:t>
            </a:r>
            <a:r>
              <a:rPr kumimoji="1" lang="zh-CN" altLang="en-US" dirty="0" smtClean="0"/>
              <a:t>。大家是不是认为慢</a:t>
            </a:r>
            <a:r>
              <a:rPr kumimoji="1" lang="en-US" altLang="zh-CN" dirty="0" smtClean="0"/>
              <a:t>SQL</a:t>
            </a:r>
            <a:r>
              <a:rPr kumimoji="1" lang="zh-CN" altLang="en-US" dirty="0" smtClean="0"/>
              <a:t>一定是</a:t>
            </a:r>
            <a:r>
              <a:rPr kumimoji="1" lang="en-US" altLang="zh-CN" dirty="0" smtClean="0"/>
              <a:t>SQL</a:t>
            </a:r>
            <a:r>
              <a:rPr kumimoji="1" lang="zh-CN" altLang="en-US" dirty="0" smtClean="0"/>
              <a:t>慢呢，其实不全是。</a:t>
            </a:r>
            <a:endParaRPr kumimoji="1" lang="en-US" altLang="zh-CN" dirty="0" smtClean="0"/>
          </a:p>
          <a:p>
            <a:r>
              <a:rPr kumimoji="1" lang="zh-CN" altLang="en-US" dirty="0" smtClean="0"/>
              <a:t>应用，网络，数据库的问题会表现在业务端的慢</a:t>
            </a:r>
            <a:r>
              <a:rPr kumimoji="1" lang="en-US" altLang="zh-CN" dirty="0" smtClean="0"/>
              <a:t>SQL</a:t>
            </a:r>
            <a:r>
              <a:rPr kumimoji="1" lang="zh-CN" altLang="en-US" dirty="0" smtClean="0"/>
              <a:t>。这里讲讲数据库端的慢</a:t>
            </a:r>
            <a:r>
              <a:rPr kumimoji="1" lang="en-US" altLang="zh-CN" dirty="0" smtClean="0"/>
              <a:t>SQL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3C3291-F44E-1A47-9D9D-F7D5EEB5F64F}" type="slidenum">
              <a:rPr kumimoji="1" lang="zh-CN" altLang="en-US" smtClean="0"/>
              <a:t>23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733463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 smtClean="0"/>
              <a:t>http://</a:t>
            </a:r>
            <a:r>
              <a:rPr kumimoji="1" lang="en-US" altLang="zh-CN" dirty="0" err="1" smtClean="0"/>
              <a:t>dbplus.vdian.net</a:t>
            </a:r>
            <a:r>
              <a:rPr kumimoji="1" lang="en-US" altLang="zh-CN" dirty="0" smtClean="0"/>
              <a:t>/slow/</a:t>
            </a:r>
            <a:r>
              <a:rPr kumimoji="1" lang="en-US" altLang="zh-CN" dirty="0" err="1" smtClean="0"/>
              <a:t>ldb</a:t>
            </a:r>
            <a:r>
              <a:rPr kumimoji="1" lang="en-US" altLang="zh-CN" dirty="0" smtClean="0"/>
              <a:t>/716/optimization/2927c05bb429e3ea4f0ce8d37d909ead</a:t>
            </a:r>
            <a:endParaRPr kumimoji="1" lang="zh-CN" altLang="en-US" dirty="0" smtClean="0"/>
          </a:p>
          <a:p>
            <a:r>
              <a:rPr kumimoji="1" lang="zh-CN" altLang="en-US" dirty="0" smtClean="0"/>
              <a:t>这是减库存操作的</a:t>
            </a:r>
            <a:r>
              <a:rPr kumimoji="1" lang="en-US" altLang="zh-CN" dirty="0" smtClean="0"/>
              <a:t>SQL</a:t>
            </a:r>
            <a:r>
              <a:rPr kumimoji="1" lang="zh-CN" altLang="en-US" dirty="0" smtClean="0"/>
              <a:t>，通过执行计划我们看到走了唯一索引，只需要处理一行数据。这会不会是慢</a:t>
            </a:r>
            <a:r>
              <a:rPr kumimoji="1" lang="en-US" altLang="zh-CN" dirty="0" smtClean="0"/>
              <a:t>SQL</a:t>
            </a:r>
            <a:r>
              <a:rPr kumimoji="1" lang="zh-CN" altLang="en-US" dirty="0" smtClean="0"/>
              <a:t>呢。</a:t>
            </a:r>
            <a:endParaRPr kumimoji="1" lang="en-US" altLang="zh-CN" dirty="0" smtClean="0"/>
          </a:p>
          <a:p>
            <a:r>
              <a:rPr kumimoji="1" lang="zh-CN" altLang="en-US" dirty="0" smtClean="0"/>
              <a:t>在</a:t>
            </a:r>
            <a:r>
              <a:rPr kumimoji="1" lang="en-US" altLang="zh-CN" dirty="0" err="1" smtClean="0"/>
              <a:t>DBPlus</a:t>
            </a:r>
            <a:r>
              <a:rPr kumimoji="1" lang="zh-CN" altLang="en-US" dirty="0" smtClean="0"/>
              <a:t>里发现这条</a:t>
            </a:r>
            <a:r>
              <a:rPr kumimoji="1" lang="en-US" altLang="zh-CN" dirty="0" smtClean="0"/>
              <a:t>SQL</a:t>
            </a:r>
            <a:r>
              <a:rPr kumimoji="1" lang="zh-CN" altLang="en-US" dirty="0" smtClean="0"/>
              <a:t>执行时间超过了</a:t>
            </a:r>
            <a:r>
              <a:rPr kumimoji="1" lang="en-US" altLang="zh-CN" dirty="0" smtClean="0"/>
              <a:t>1</a:t>
            </a:r>
            <a:r>
              <a:rPr kumimoji="1" lang="zh-CN" altLang="en-US" dirty="0" smtClean="0"/>
              <a:t>秒钟，这事怎么会事呢。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3C3291-F44E-1A47-9D9D-F7D5EEB5F64F}" type="slidenum">
              <a:rPr kumimoji="1" lang="zh-CN" altLang="en-US" smtClean="0"/>
              <a:t>25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266170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 smtClean="0"/>
          </a:p>
          <a:p>
            <a:r>
              <a:rPr kumimoji="1" lang="en-US" altLang="zh-CN" dirty="0" smtClean="0"/>
              <a:t>Slow</a:t>
            </a:r>
            <a:r>
              <a:rPr kumimoji="1" lang="en-US" altLang="zh-CN" baseline="0" dirty="0" smtClean="0"/>
              <a:t> log</a:t>
            </a:r>
            <a:r>
              <a:rPr kumimoji="1" lang="zh-CN" altLang="en-US" baseline="0" dirty="0" smtClean="0"/>
              <a:t>表示的是数据库执行时间，等待时间不算</a:t>
            </a:r>
            <a:endParaRPr kumimoji="1" lang="en-US" altLang="zh-CN" baseline="0" dirty="0" smtClean="0"/>
          </a:p>
          <a:p>
            <a:r>
              <a:rPr kumimoji="1" lang="en-US" altLang="zh-CN" baseline="0" dirty="0" err="1" smtClean="0"/>
              <a:t>Processlist</a:t>
            </a:r>
            <a:r>
              <a:rPr kumimoji="1" lang="en-US" altLang="zh-CN" baseline="0" dirty="0" smtClean="0"/>
              <a:t> </a:t>
            </a:r>
            <a:r>
              <a:rPr kumimoji="1" lang="zh-CN" altLang="en-US" baseline="0" dirty="0" smtClean="0"/>
              <a:t>包括数据库端的所有时间，需要自已实现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3C3291-F44E-1A47-9D9D-F7D5EEB5F64F}" type="slidenum">
              <a:rPr kumimoji="1" lang="zh-CN" altLang="en-US" smtClean="0"/>
              <a:t>26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921255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 smtClean="0"/>
          </a:p>
          <a:p>
            <a:r>
              <a:rPr kumimoji="1" lang="zh-CN" altLang="en-US" dirty="0" smtClean="0"/>
              <a:t>大部份业务新库上线时会不大关注</a:t>
            </a:r>
            <a:r>
              <a:rPr kumimoji="1" lang="en-US" altLang="zh-CN" dirty="0" smtClean="0"/>
              <a:t>SQL</a:t>
            </a:r>
            <a:r>
              <a:rPr kumimoji="1" lang="zh-CN" altLang="en-US" dirty="0" smtClean="0"/>
              <a:t>性能（因为一开始没数据，也不会有性能问题），随着时间的推移数据越来越多，缺少索引的性能问题会暴露出来。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3C3291-F44E-1A47-9D9D-F7D5EEB5F64F}" type="slidenum">
              <a:rPr kumimoji="1" lang="zh-CN" altLang="en-US" smtClean="0"/>
              <a:t>27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5168607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http://</a:t>
            </a:r>
            <a:r>
              <a:rPr lang="en-US" altLang="zh-CN" dirty="0" err="1" smtClean="0"/>
              <a:t>adba.pre.vdian.net</a:t>
            </a:r>
            <a:r>
              <a:rPr lang="en-US" altLang="zh-CN" dirty="0" smtClean="0"/>
              <a:t>/</a:t>
            </a:r>
            <a:r>
              <a:rPr lang="en-US" altLang="zh-CN" dirty="0" err="1" smtClean="0"/>
              <a:t>index.html</a:t>
            </a:r>
            <a:r>
              <a:rPr lang="en-US" altLang="zh-CN" dirty="0" smtClean="0"/>
              <a:t>#/resource/</a:t>
            </a:r>
            <a:r>
              <a:rPr lang="en-US" altLang="zh-CN" dirty="0" err="1" smtClean="0"/>
              <a:t>mysql</a:t>
            </a:r>
            <a:r>
              <a:rPr lang="en-US" altLang="zh-CN" dirty="0" smtClean="0"/>
              <a:t>/382/</a:t>
            </a:r>
            <a:r>
              <a:rPr lang="en-US" altLang="zh-CN" dirty="0" err="1" smtClean="0"/>
              <a:t>sql</a:t>
            </a:r>
            <a:r>
              <a:rPr lang="en-US" altLang="zh-CN" dirty="0" smtClean="0"/>
              <a:t>/1107</a:t>
            </a:r>
            <a:endParaRPr lang="zh-CN" altLang="en-US" dirty="0" smtClean="0"/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3C3291-F44E-1A47-9D9D-F7D5EEB5F64F}" type="slidenum">
              <a:rPr kumimoji="1" lang="zh-CN" altLang="en-US" smtClean="0"/>
              <a:t>28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145473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 smtClean="0"/>
          </a:p>
          <a:p>
            <a:r>
              <a:rPr kumimoji="1" lang="zh-CN" altLang="en-US" dirty="0" smtClean="0"/>
              <a:t>读写分离，从库有流量：很多中小型公司主流的方式</a:t>
            </a:r>
            <a:r>
              <a:rPr kumimoji="1" lang="en-US" altLang="zh-CN" dirty="0" smtClean="0"/>
              <a:t>, </a:t>
            </a:r>
            <a:r>
              <a:rPr kumimoji="1" lang="zh-CN" altLang="en-US" dirty="0" smtClean="0"/>
              <a:t>这种方式有个很重要的前提：要能够及时摘除从库读流量，要是做不到，不能把重要业务放在上面</a:t>
            </a:r>
            <a:r>
              <a:rPr kumimoji="1" lang="zh-CN" altLang="en-US" dirty="0" smtClean="0"/>
              <a:t>。</a:t>
            </a:r>
            <a:endParaRPr kumimoji="1" lang="en-US" altLang="zh-CN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3C3291-F44E-1A47-9D9D-F7D5EEB5F64F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8471181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 smtClean="0"/>
          </a:p>
          <a:p>
            <a:r>
              <a:rPr lang="zh-CN" altLang="en-US" dirty="0" smtClean="0"/>
              <a:t>有没有葵花宝典看我的</a:t>
            </a:r>
            <a:r>
              <a:rPr lang="en-US" altLang="zh-CN" dirty="0" smtClean="0"/>
              <a:t>SQL</a:t>
            </a:r>
            <a:r>
              <a:rPr lang="zh-CN" altLang="en-US" dirty="0" smtClean="0"/>
              <a:t>是不是有问题，</a:t>
            </a:r>
            <a:r>
              <a:rPr lang="en-US" altLang="zh-CN" dirty="0" smtClean="0"/>
              <a:t>explain </a:t>
            </a:r>
            <a:r>
              <a:rPr lang="zh-CN" altLang="en-US" dirty="0" smtClean="0"/>
              <a:t>看</a:t>
            </a:r>
            <a:r>
              <a:rPr lang="en-US" altLang="zh-CN" dirty="0" smtClean="0"/>
              <a:t> rows</a:t>
            </a:r>
            <a:r>
              <a:rPr lang="zh-CN" altLang="en-US" dirty="0" smtClean="0"/>
              <a:t>，</a:t>
            </a:r>
            <a:r>
              <a:rPr lang="en-US" altLang="zh-CN" dirty="0" smtClean="0"/>
              <a:t>90%</a:t>
            </a:r>
            <a:r>
              <a:rPr lang="zh-CN" altLang="en-US" dirty="0" smtClean="0"/>
              <a:t>以上的</a:t>
            </a:r>
            <a:r>
              <a:rPr lang="en-US" altLang="zh-CN" dirty="0" smtClean="0"/>
              <a:t>SQL</a:t>
            </a:r>
            <a:r>
              <a:rPr lang="zh-CN" altLang="en-US" dirty="0" smtClean="0"/>
              <a:t>问题都能看出来。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3C3291-F44E-1A47-9D9D-F7D5EEB5F64F}" type="slidenum">
              <a:rPr kumimoji="1" lang="zh-CN" altLang="en-US" smtClean="0"/>
              <a:t>29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9765429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 smtClean="0"/>
          </a:p>
          <a:p>
            <a:r>
              <a:rPr kumimoji="1" lang="zh-CN" altLang="en-US" dirty="0" smtClean="0"/>
              <a:t>举两个常见的慢</a:t>
            </a:r>
            <a:r>
              <a:rPr kumimoji="1" lang="en-US" altLang="zh-CN" dirty="0" smtClean="0"/>
              <a:t>SQL</a:t>
            </a:r>
            <a:r>
              <a:rPr kumimoji="1" lang="zh-CN" altLang="en-US" dirty="0" smtClean="0"/>
              <a:t>，一种是分页，这种写法是非常常见的写法，在数据少的时候不会有问题。数据多了就会有问题，如例所示</a:t>
            </a:r>
            <a:endParaRPr kumimoji="1" lang="en-US" altLang="zh-CN" dirty="0" smtClean="0"/>
          </a:p>
          <a:p>
            <a:r>
              <a:rPr kumimoji="1" lang="zh-CN" altLang="en-US" dirty="0" smtClean="0"/>
              <a:t>最好的做法是：限制分页数</a:t>
            </a:r>
            <a:endParaRPr kumimoji="1" lang="en-US" altLang="zh-CN" dirty="0" smtClean="0"/>
          </a:p>
          <a:p>
            <a:r>
              <a:rPr kumimoji="1" lang="zh-CN" altLang="en-US" dirty="0" smtClean="0"/>
              <a:t>其次：加上主键</a:t>
            </a:r>
            <a:r>
              <a:rPr kumimoji="1" lang="en-US" altLang="zh-CN" dirty="0" smtClean="0"/>
              <a:t>ID</a:t>
            </a:r>
            <a:r>
              <a:rPr kumimoji="1" lang="zh-CN" altLang="en-US" dirty="0" smtClean="0"/>
              <a:t>，</a:t>
            </a:r>
            <a:r>
              <a:rPr kumimoji="1" lang="en-US" altLang="zh-CN" dirty="0" smtClean="0"/>
              <a:t>VSS</a:t>
            </a:r>
            <a:r>
              <a:rPr kumimoji="1" lang="zh-CN" altLang="en-US" dirty="0" smtClean="0"/>
              <a:t>数据同步就是这种方式</a:t>
            </a:r>
            <a:endParaRPr kumimoji="1" lang="en-US" altLang="zh-CN" dirty="0" smtClean="0"/>
          </a:p>
          <a:p>
            <a:r>
              <a:rPr kumimoji="1" lang="zh-CN" altLang="en-US" dirty="0" smtClean="0"/>
              <a:t>再次：实在没办法，有一种写法叫延时关联会改善性能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3C3291-F44E-1A47-9D9D-F7D5EEB5F64F}" type="slidenum">
              <a:rPr kumimoji="1" lang="zh-CN" altLang="en-US" smtClean="0"/>
              <a:t>30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8848506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 smtClean="0"/>
          </a:p>
          <a:p>
            <a:r>
              <a:rPr kumimoji="1" lang="zh-CN" altLang="en-US" dirty="0" smtClean="0"/>
              <a:t>响应时间减至</a:t>
            </a:r>
            <a:r>
              <a:rPr kumimoji="1" lang="en-US" altLang="zh-CN" dirty="0" smtClean="0"/>
              <a:t> 1/7;</a:t>
            </a:r>
            <a:r>
              <a:rPr kumimoji="1" lang="zh-CN" altLang="en-US" dirty="0" smtClean="0"/>
              <a:t>查询</a:t>
            </a:r>
            <a:r>
              <a:rPr kumimoji="1" lang="en-US" altLang="zh-CN" dirty="0" smtClean="0"/>
              <a:t>QPS</a:t>
            </a:r>
            <a:r>
              <a:rPr kumimoji="1" lang="zh-CN" altLang="en-US" dirty="0" smtClean="0"/>
              <a:t>提升</a:t>
            </a:r>
            <a:r>
              <a:rPr kumimoji="1" lang="en-US" altLang="zh-CN" dirty="0" smtClean="0"/>
              <a:t>7</a:t>
            </a:r>
            <a:r>
              <a:rPr kumimoji="1" lang="zh-CN" altLang="en-US" dirty="0" smtClean="0"/>
              <a:t>倍</a:t>
            </a:r>
            <a:endParaRPr kumimoji="1" lang="en-US" altLang="zh-CN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3C3291-F44E-1A47-9D9D-F7D5EEB5F64F}" type="slidenum">
              <a:rPr kumimoji="1" lang="zh-CN" altLang="en-US" smtClean="0"/>
              <a:t>32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3206294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u="sng" dirty="0" smtClean="0">
                <a:hlinkClick r:id="rId3"/>
              </a:rPr>
              <a:t>http://dbplus.vdian.net/slow/ldb/1729/optimization/4dd757b6a0a093c20081094b0e030545</a:t>
            </a:r>
            <a:endParaRPr lang="en-US" altLang="zh-CN" u="sng" dirty="0" smtClean="0"/>
          </a:p>
          <a:p>
            <a:endParaRPr kumimoji="1" lang="en-US" altLang="zh-CN" dirty="0" smtClean="0"/>
          </a:p>
          <a:p>
            <a:r>
              <a:rPr kumimoji="1" lang="zh-CN" altLang="en-US" dirty="0" smtClean="0"/>
              <a:t>我们碰到的不可优化的</a:t>
            </a:r>
            <a:r>
              <a:rPr kumimoji="1" lang="en-US" altLang="zh-CN" dirty="0" smtClean="0"/>
              <a:t>SQL </a:t>
            </a:r>
            <a:r>
              <a:rPr kumimoji="1" lang="zh-CN" altLang="en-US" dirty="0" smtClean="0"/>
              <a:t>都会是这一类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3C3291-F44E-1A47-9D9D-F7D5EEB5F64F}" type="slidenum">
              <a:rPr kumimoji="1" lang="zh-CN" altLang="en-US" smtClean="0"/>
              <a:t>33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3701067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3C3291-F44E-1A47-9D9D-F7D5EEB5F64F}" type="slidenum">
              <a:rPr kumimoji="1" lang="zh-CN" altLang="en-US" smtClean="0"/>
              <a:t>34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538361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 smtClean="0"/>
          </a:p>
          <a:p>
            <a:r>
              <a:rPr kumimoji="1" lang="zh-CN" altLang="en-US" dirty="0" smtClean="0"/>
              <a:t>我们有很火爆的电子期刊活动，为什么容易出问题</a:t>
            </a:r>
            <a:endParaRPr kumimoji="1" lang="en-US" altLang="zh-CN" dirty="0" smtClean="0"/>
          </a:p>
          <a:p>
            <a:r>
              <a:rPr kumimoji="1" lang="zh-CN" altLang="en-US" dirty="0" smtClean="0"/>
              <a:t>为什么别的平台也会有问题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3C3291-F44E-1A47-9D9D-F7D5EEB5F64F}" type="slidenum">
              <a:rPr kumimoji="1" lang="zh-CN" altLang="en-US" smtClean="0"/>
              <a:t>35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5333855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 smtClean="0"/>
          </a:p>
          <a:p>
            <a:r>
              <a:rPr kumimoji="1" lang="zh-CN" altLang="en-US" dirty="0" smtClean="0"/>
              <a:t>朱一龙</a:t>
            </a:r>
            <a:r>
              <a:rPr kumimoji="1" lang="en-US" altLang="zh-CN" dirty="0" smtClean="0"/>
              <a:t>516: 22</a:t>
            </a:r>
            <a:r>
              <a:rPr kumimoji="1" lang="zh-CN" altLang="en-US" dirty="0" smtClean="0"/>
              <a:t>秒前下单成功率很高，几乎一致，为什么后面出问题了</a:t>
            </a:r>
            <a:r>
              <a:rPr kumimoji="1" lang="zh-CN" altLang="en-US" dirty="0" smtClean="0"/>
              <a:t>。</a:t>
            </a:r>
            <a:endParaRPr kumimoji="1" lang="en-US" altLang="zh-CN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3C3291-F44E-1A47-9D9D-F7D5EEB5F64F}" type="slidenum">
              <a:rPr kumimoji="1" lang="zh-CN" altLang="en-US" smtClean="0"/>
              <a:t>36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8698558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dirty="0" smtClean="0"/>
              <a:t> </a:t>
            </a:r>
            <a:r>
              <a:rPr lang="zh-CN" altLang="en-US" sz="1200" dirty="0" smtClean="0"/>
              <a:t>判断自己的加入导致了死锁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3C3291-F44E-1A47-9D9D-F7D5EEB5F64F}" type="slidenum">
              <a:rPr kumimoji="1" lang="zh-CN" altLang="en-US" smtClean="0"/>
              <a:t>37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706455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dirty="0" smtClean="0">
                <a:solidFill>
                  <a:srgbClr val="FF0000"/>
                </a:solidFill>
              </a:rPr>
              <a:t>业务处理时间</a:t>
            </a:r>
            <a:r>
              <a:rPr kumimoji="1" lang="en-US" altLang="zh-CN" sz="1200" dirty="0" smtClean="0">
                <a:solidFill>
                  <a:srgbClr val="FF0000"/>
                </a:solidFill>
              </a:rPr>
              <a:t>:</a:t>
            </a:r>
            <a:r>
              <a:rPr kumimoji="1" lang="en-US" altLang="zh-CN" sz="1200" baseline="0" dirty="0" smtClean="0">
                <a:solidFill>
                  <a:srgbClr val="FF0000"/>
                </a:solidFill>
              </a:rPr>
              <a:t> </a:t>
            </a:r>
            <a:r>
              <a:rPr kumimoji="1" lang="zh-CN" altLang="en-US" sz="1200" baseline="0" dirty="0" smtClean="0">
                <a:solidFill>
                  <a:srgbClr val="FF0000"/>
                </a:solidFill>
              </a:rPr>
              <a:t>常规处理时间是非常小的</a:t>
            </a:r>
            <a:r>
              <a:rPr kumimoji="1" lang="en-US" altLang="zh-CN" sz="1200" baseline="0" dirty="0" smtClean="0">
                <a:solidFill>
                  <a:srgbClr val="FF0000"/>
                </a:solidFill>
              </a:rPr>
              <a:t>, </a:t>
            </a:r>
            <a:r>
              <a:rPr kumimoji="1" lang="zh-CN" altLang="en-US" sz="1200" baseline="0" dirty="0" smtClean="0">
                <a:solidFill>
                  <a:srgbClr val="FF0000"/>
                </a:solidFill>
              </a:rPr>
              <a:t>目的是不能出异常</a:t>
            </a:r>
            <a:endParaRPr kumimoji="1" lang="en-US" altLang="zh-CN" sz="1200" dirty="0" smtClean="0">
              <a:solidFill>
                <a:srgbClr val="FF0000"/>
              </a:solidFill>
            </a:endParaRP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dirty="0" smtClean="0">
                <a:solidFill>
                  <a:srgbClr val="3366FF"/>
                </a:solidFill>
              </a:rPr>
              <a:t>网络时间</a:t>
            </a:r>
            <a:r>
              <a:rPr kumimoji="1" lang="en-US" altLang="zh-CN" sz="1200" dirty="0" smtClean="0">
                <a:solidFill>
                  <a:srgbClr val="3366FF"/>
                </a:solidFill>
              </a:rPr>
              <a:t> </a:t>
            </a:r>
            <a:r>
              <a:rPr kumimoji="1" lang="zh-CN" altLang="en-US" sz="1200" dirty="0" smtClean="0">
                <a:solidFill>
                  <a:srgbClr val="3366FF"/>
                </a:solidFill>
              </a:rPr>
              <a:t>是固定的，如果网络有</a:t>
            </a:r>
            <a:r>
              <a:rPr kumimoji="1" lang="en-US" altLang="zh-CN" sz="1200" dirty="0" smtClean="0">
                <a:solidFill>
                  <a:srgbClr val="3366FF"/>
                </a:solidFill>
              </a:rPr>
              <a:t>1ms</a:t>
            </a:r>
            <a:r>
              <a:rPr kumimoji="1" lang="zh-CN" altLang="en-US" sz="1200" dirty="0" smtClean="0">
                <a:solidFill>
                  <a:srgbClr val="3366FF"/>
                </a:solidFill>
              </a:rPr>
              <a:t>，</a:t>
            </a:r>
            <a:r>
              <a:rPr kumimoji="1" lang="en-US" altLang="zh-CN" sz="1200" dirty="0" smtClean="0">
                <a:solidFill>
                  <a:srgbClr val="3366FF"/>
                </a:solidFill>
              </a:rPr>
              <a:t>TPS</a:t>
            </a:r>
            <a:r>
              <a:rPr kumimoji="1" lang="zh-CN" altLang="en-US" sz="1200" dirty="0" smtClean="0">
                <a:solidFill>
                  <a:srgbClr val="3366FF"/>
                </a:solidFill>
              </a:rPr>
              <a:t>最多也就</a:t>
            </a:r>
            <a:r>
              <a:rPr kumimoji="1" lang="en-US" altLang="zh-CN" sz="1200" dirty="0" smtClean="0">
                <a:solidFill>
                  <a:srgbClr val="3366FF"/>
                </a:solidFill>
              </a:rPr>
              <a:t>1000.</a:t>
            </a:r>
            <a:r>
              <a:rPr kumimoji="1" lang="zh-CN" altLang="en-US" sz="1200" dirty="0" smtClean="0">
                <a:solidFill>
                  <a:srgbClr val="3366FF"/>
                </a:solidFill>
              </a:rPr>
              <a:t>我们要尽量的减少网络固定开销</a:t>
            </a:r>
            <a:endParaRPr kumimoji="1" lang="en-US" altLang="zh-CN" sz="1200" dirty="0" smtClean="0">
              <a:solidFill>
                <a:srgbClr val="3366FF"/>
              </a:solidFill>
            </a:endParaRP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dirty="0" smtClean="0">
                <a:solidFill>
                  <a:srgbClr val="FF0000"/>
                </a:solidFill>
              </a:rPr>
              <a:t>数据库处理时间</a:t>
            </a:r>
            <a:endParaRPr kumimoji="1" lang="en-US" altLang="zh-CN" sz="1200" dirty="0" smtClean="0">
              <a:solidFill>
                <a:srgbClr val="FF0000"/>
              </a:solidFill>
            </a:endParaRP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3C3291-F44E-1A47-9D9D-F7D5EEB5F64F}" type="slidenum">
              <a:rPr kumimoji="1" lang="zh-CN" altLang="en-US" smtClean="0"/>
              <a:t>39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0118867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3C3291-F44E-1A47-9D9D-F7D5EEB5F64F}" type="slidenum">
              <a:rPr kumimoji="1" lang="zh-CN" altLang="en-US" smtClean="0"/>
              <a:t>40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108276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 smtClean="0"/>
          </a:p>
          <a:p>
            <a:r>
              <a:rPr kumimoji="1" lang="zh-CN" altLang="en-US" dirty="0" smtClean="0"/>
              <a:t>业务不用自已实现分库分表逻辑，专注业务</a:t>
            </a:r>
            <a:endParaRPr kumimoji="1" lang="en-US" altLang="zh-CN" dirty="0" smtClean="0"/>
          </a:p>
          <a:p>
            <a:r>
              <a:rPr kumimoji="1" lang="en-US" altLang="zh-CN" dirty="0" smtClean="0"/>
              <a:t>Proxy</a:t>
            </a:r>
            <a:r>
              <a:rPr kumimoji="1" lang="en-US" altLang="zh-CN" baseline="0" dirty="0" smtClean="0"/>
              <a:t> </a:t>
            </a:r>
            <a:r>
              <a:rPr kumimoji="1" lang="zh-CN" altLang="en-US" baseline="0" dirty="0" smtClean="0"/>
              <a:t>模式适用于开发语言多样的，性能会差点</a:t>
            </a:r>
            <a:r>
              <a:rPr kumimoji="1" lang="en-US" altLang="zh-CN" baseline="0" dirty="0" smtClean="0"/>
              <a:t>;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Response Time</a:t>
            </a:r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和故障率也有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3C3291-F44E-1A47-9D9D-F7D5EEB5F64F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9981284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 smtClean="0"/>
          </a:p>
          <a:p>
            <a:r>
              <a:rPr kumimoji="1" lang="zh-CN" altLang="en-US" dirty="0" smtClean="0"/>
              <a:t>有谁知道微店的</a:t>
            </a:r>
            <a:r>
              <a:rPr kumimoji="1" lang="en-US" altLang="zh-CN" dirty="0" smtClean="0"/>
              <a:t>MySQL</a:t>
            </a:r>
            <a:r>
              <a:rPr kumimoji="1" lang="en-US" altLang="zh-CN" baseline="0" dirty="0" smtClean="0"/>
              <a:t> </a:t>
            </a:r>
            <a:r>
              <a:rPr kumimoji="1" lang="zh-CN" altLang="en-US" baseline="0" dirty="0" smtClean="0"/>
              <a:t>是用的是什么版本的</a:t>
            </a:r>
            <a:endParaRPr kumimoji="1" lang="en-US" altLang="zh-CN" baseline="0" dirty="0" smtClean="0"/>
          </a:p>
          <a:p>
            <a:r>
              <a:rPr kumimoji="1" lang="zh-CN" altLang="en-US" baseline="0" dirty="0" smtClean="0"/>
              <a:t>为什么没用用官方的版本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3C3291-F44E-1A47-9D9D-F7D5EEB5F64F}" type="slidenum">
              <a:rPr kumimoji="1" lang="zh-CN" altLang="en-US" smtClean="0"/>
              <a:t>41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6526502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更新热点行需要加锁，提交的时候放锁。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MySQL</a:t>
            </a:r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会出现排队等锁的过程，并且每次排队都会进行死锁检测，这样逐渐使得死锁检测时间越来越长</a:t>
            </a:r>
            <a:endParaRPr lang="en-US" altLang="zh-CN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。</a:t>
            </a:r>
            <a:endParaRPr lang="en-US" altLang="zh-CN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控制进入数据库的线程数，保证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InnoDB</a:t>
            </a:r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中有固定数目的线程，这样会使死锁检测、线程切换时间等都急剧下降。</a:t>
            </a:r>
          </a:p>
          <a:p>
            <a:endParaRPr lang="en-US" altLang="zh-CN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更新库存时，如果更新到了一行，并且更新后项也满足，就直接把这个事务提交；如果说这里面的逻辑不满足，则自动把事务回滚掉。这样一来，所有持有锁的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SQL</a:t>
            </a:r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都在数据库内部，没有任何网络交互。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3C3291-F44E-1A47-9D9D-F7D5EEB5F64F}" type="slidenum">
              <a:rPr kumimoji="1" lang="zh-CN" altLang="en-US" smtClean="0"/>
              <a:t>42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8207653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80 </a:t>
            </a:r>
            <a:r>
              <a:rPr kumimoji="1" lang="zh-CN" altLang="en-US" dirty="0" smtClean="0"/>
              <a:t>线程池</a:t>
            </a:r>
            <a:r>
              <a:rPr kumimoji="1" lang="en-US" altLang="zh-CN" dirty="0" smtClean="0"/>
              <a:t>40 </a:t>
            </a:r>
            <a:r>
              <a:rPr kumimoji="1" lang="zh-CN" altLang="en-US" dirty="0" smtClean="0"/>
              <a:t>响应时间</a:t>
            </a:r>
            <a:r>
              <a:rPr kumimoji="1" lang="en-US" altLang="zh-CN" dirty="0" smtClean="0"/>
              <a:t>784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baseline="0" dirty="0" smtClean="0"/>
              <a:t>         120</a:t>
            </a:r>
            <a:r>
              <a:rPr kumimoji="1" lang="zh-CN" altLang="en-US" dirty="0" smtClean="0"/>
              <a:t>响应时间</a:t>
            </a:r>
            <a:r>
              <a:rPr kumimoji="1" lang="en-US" altLang="zh-CN" dirty="0" smtClean="0"/>
              <a:t>1600</a:t>
            </a:r>
          </a:p>
          <a:p>
            <a:r>
              <a:rPr kumimoji="1" lang="en-US" altLang="zh-CN" baseline="0" dirty="0" smtClean="0"/>
              <a:t>     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3C3291-F44E-1A47-9D9D-F7D5EEB5F64F}" type="slidenum">
              <a:rPr kumimoji="1" lang="zh-CN" altLang="en-US" smtClean="0"/>
              <a:t>45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8692073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3C3291-F44E-1A47-9D9D-F7D5EEB5F64F}" type="slidenum">
              <a:rPr kumimoji="1" lang="zh-CN" altLang="en-US" smtClean="0"/>
              <a:t>46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1437765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 smtClean="0"/>
          </a:p>
          <a:p>
            <a:r>
              <a:rPr kumimoji="1" lang="en-US" altLang="zh-CN" dirty="0" smtClean="0"/>
              <a:t>1.</a:t>
            </a:r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分布式数据库更看重的是吞吐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</a:t>
            </a:r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响应时间并不占优，减库存一定是不适用的</a:t>
            </a:r>
            <a:endParaRPr lang="en-US" altLang="zh-CN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kumimoji="1"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2.NewSQL </a:t>
            </a:r>
            <a:r>
              <a:rPr kumimoji="1"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在宣传的时候只会讲高并发下的吞吐量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3C3291-F44E-1A47-9D9D-F7D5EEB5F64F}" type="slidenum">
              <a:rPr kumimoji="1" lang="zh-CN" altLang="en-US" smtClean="0"/>
              <a:t>50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200347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基于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Paxos</a:t>
            </a:r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协议的多副本存储，遵循过半写原则，支持自动选主，解决了数据的高可靠，缩短了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failover</a:t>
            </a:r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时间，提</a:t>
            </a:r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高了可用性</a:t>
            </a:r>
            <a:endParaRPr lang="en-US" altLang="zh-CN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3C3291-F44E-1A47-9D9D-F7D5EEB5F64F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173041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数据库层面解决数据副本三地分布的强一致和高可用切换问题</a:t>
            </a:r>
          </a:p>
          <a:p>
            <a:r>
              <a:rPr kumimoji="1" lang="zh-CN" altLang="en-US" dirty="0" smtClean="0"/>
              <a:t>不推荐过</a:t>
            </a:r>
            <a:r>
              <a:rPr kumimoji="1" lang="zh-CN" altLang="en-US" dirty="0" smtClean="0"/>
              <a:t>多的</a:t>
            </a:r>
            <a:r>
              <a:rPr kumimoji="1" lang="zh-CN" altLang="en-US" dirty="0" smtClean="0"/>
              <a:t>全局索引，并且应尽量避免对有全局索引的表做大事务访问</a:t>
            </a: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3C3291-F44E-1A47-9D9D-F7D5EEB5F64F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821125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 smtClean="0"/>
          </a:p>
          <a:p>
            <a:r>
              <a:rPr kumimoji="1" lang="en-US" altLang="zh-CN" dirty="0" err="1" smtClean="0"/>
              <a:t>Loger</a:t>
            </a:r>
            <a:r>
              <a:rPr kumimoji="1" lang="zh-CN" altLang="en-US" dirty="0" smtClean="0"/>
              <a:t>把三份数据减成两份，成本与原先的主从一致。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3C3291-F44E-1A47-9D9D-F7D5EEB5F64F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372614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 smtClean="0"/>
          </a:p>
          <a:p>
            <a:r>
              <a:rPr kumimoji="1" lang="zh-CN" altLang="en-US" dirty="0" smtClean="0"/>
              <a:t>写入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3C3291-F44E-1A47-9D9D-F7D5EEB5F64F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634790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 smtClean="0"/>
          </a:p>
          <a:p>
            <a:r>
              <a:rPr kumimoji="1" lang="en-US" altLang="zh-CN" dirty="0" smtClean="0"/>
              <a:t>1.</a:t>
            </a:r>
            <a:r>
              <a:rPr kumimoji="1" lang="en-US" altLang="zh-CN" baseline="0" dirty="0" smtClean="0"/>
              <a:t>  </a:t>
            </a:r>
            <a:r>
              <a:rPr kumimoji="1" lang="zh-CN" altLang="en-US" dirty="0" smtClean="0"/>
              <a:t>业务不知道数据库地址，</a:t>
            </a:r>
            <a:r>
              <a:rPr kumimoji="1" lang="en-US" altLang="zh-CN" dirty="0" smtClean="0"/>
              <a:t>VDDS</a:t>
            </a:r>
            <a:r>
              <a:rPr kumimoji="1" lang="zh-CN" altLang="en-US" dirty="0" smtClean="0"/>
              <a:t>解析配置访问数据库</a:t>
            </a:r>
            <a:endParaRPr kumimoji="1" lang="en-US" altLang="zh-CN" dirty="0" smtClean="0"/>
          </a:p>
          <a:p>
            <a:r>
              <a:rPr kumimoji="1" lang="en-US" altLang="zh-CN" dirty="0" smtClean="0"/>
              <a:t>2.</a:t>
            </a:r>
            <a:r>
              <a:rPr kumimoji="1" lang="en-US" altLang="zh-CN" baseline="0" dirty="0" smtClean="0"/>
              <a:t> </a:t>
            </a:r>
            <a:r>
              <a:rPr kumimoji="1" lang="zh-CN" altLang="en-US" dirty="0" smtClean="0"/>
              <a:t>上量了，规模了由更专业的产品来做</a:t>
            </a:r>
            <a:endParaRPr kumimoji="1" lang="en-US" altLang="zh-CN" dirty="0" smtClean="0"/>
          </a:p>
          <a:p>
            <a:r>
              <a:rPr kumimoji="1" lang="en-US" altLang="zh-CN" dirty="0" smtClean="0"/>
              <a:t>3. </a:t>
            </a:r>
            <a:r>
              <a:rPr kumimoji="1" lang="en-US" altLang="zh-CN" baseline="0" dirty="0" smtClean="0"/>
              <a:t> </a:t>
            </a:r>
            <a:r>
              <a:rPr kumimoji="1" lang="zh-CN" altLang="en-US" baseline="0" dirty="0" smtClean="0"/>
              <a:t>为什么是通常情况下无流量，那就是说在特殊情况下我们是可以把部份读流量加到从库。如双</a:t>
            </a:r>
            <a:r>
              <a:rPr kumimoji="1" lang="en-US" altLang="zh-CN" baseline="0" dirty="0" smtClean="0"/>
              <a:t>11.</a:t>
            </a:r>
            <a:endParaRPr kumimoji="1" lang="en-US" altLang="zh-CN" dirty="0" smtClean="0"/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3C3291-F44E-1A47-9D9D-F7D5EEB5F64F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916599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 smtClean="0"/>
          </a:p>
          <a:p>
            <a:r>
              <a:rPr kumimoji="1" lang="en-US" altLang="zh-CN" dirty="0" smtClean="0"/>
              <a:t>1.</a:t>
            </a:r>
            <a:r>
              <a:rPr kumimoji="1" lang="zh-CN" altLang="en-US" dirty="0" smtClean="0"/>
              <a:t>任何组件都会有故障，从库也不例外。我们看下故障系统有记录以来的故障数据统计分类</a:t>
            </a:r>
            <a:r>
              <a:rPr kumimoji="1" lang="en-US" altLang="zh-CN" dirty="0" smtClean="0"/>
              <a:t>.</a:t>
            </a:r>
            <a:r>
              <a:rPr kumimoji="1" lang="zh-CN" altLang="en-US" dirty="0" smtClean="0"/>
              <a:t>从库故障占比</a:t>
            </a:r>
            <a:r>
              <a:rPr kumimoji="1" lang="en-US" altLang="zh-CN" dirty="0" smtClean="0"/>
              <a:t>45%</a:t>
            </a:r>
            <a:r>
              <a:rPr kumimoji="1" lang="zh-CN" altLang="en-US" dirty="0" smtClean="0"/>
              <a:t>。</a:t>
            </a:r>
            <a:endParaRPr kumimoji="1" lang="en-US" altLang="zh-CN" dirty="0" smtClean="0"/>
          </a:p>
          <a:p>
            <a:r>
              <a:rPr kumimoji="1" lang="en-US" altLang="zh-CN" dirty="0" smtClean="0"/>
              <a:t>2.</a:t>
            </a:r>
            <a:r>
              <a:rPr kumimoji="1" lang="zh-CN" altLang="en-US" dirty="0" smtClean="0"/>
              <a:t>不可靠服务：数仓数据同步通过大批脚本，部暑在备库上；异构数据库间数据同步使用</a:t>
            </a:r>
            <a:r>
              <a:rPr kumimoji="1" lang="en-US" altLang="zh-CN" dirty="0" err="1" smtClean="0"/>
              <a:t>cannal</a:t>
            </a:r>
            <a:r>
              <a:rPr kumimoji="1" lang="en-US" altLang="zh-CN" dirty="0" smtClean="0"/>
              <a:t> otter</a:t>
            </a:r>
            <a:r>
              <a:rPr kumimoji="1" lang="zh-CN" altLang="en-US" dirty="0" smtClean="0"/>
              <a:t>等等，演进到使用中间件产品来处理</a:t>
            </a:r>
            <a:endParaRPr kumimoji="1" lang="en-US" altLang="zh-CN" dirty="0" smtClean="0"/>
          </a:p>
          <a:p>
            <a:r>
              <a:rPr kumimoji="1" lang="en-US" altLang="zh-CN" dirty="0" smtClean="0"/>
              <a:t>3.</a:t>
            </a:r>
            <a:r>
              <a:rPr kumimoji="1" lang="zh-CN" altLang="en-US" dirty="0" smtClean="0"/>
              <a:t>数据库只通过</a:t>
            </a:r>
            <a:r>
              <a:rPr kumimoji="1" lang="en-US" altLang="zh-CN" dirty="0" smtClean="0"/>
              <a:t>VDDS</a:t>
            </a:r>
            <a:r>
              <a:rPr kumimoji="1" lang="zh-CN" altLang="en-US" dirty="0" smtClean="0"/>
              <a:t>配置访问，不再有数据库地址在外面传播，在做操作时就变得简单了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3C3291-F44E-1A47-9D9D-F7D5EEB5F64F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677786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CN" altLang="en-US" smtClean="0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F68E2-58F2-4D09-BE8B-E3BD06533059}" type="datetimeFigureOut">
              <a:rPr lang="en-US" smtClean="0"/>
              <a:t>19/9/19</a:t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2483" y="160733"/>
            <a:ext cx="829056" cy="384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6476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6473-DF6D-4702-B328-E0DD40540A4E}" type="datetimeFigureOut">
              <a:rPr lang="en-US" smtClean="0"/>
              <a:t>19/9/19</a:t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18432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F7E3A-B166-407D-9866-32884E7D5B37}" type="datetimeFigureOut">
              <a:rPr lang="en-US" smtClean="0"/>
              <a:t>19/9/19</a:t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44507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FC5F6-F338-4AE4-BB23-26385BCFC423}" type="datetimeFigureOut">
              <a:rPr lang="en-US" smtClean="0"/>
              <a:t>19/9/19</a:t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46497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 smtClean="0"/>
              <a:t>19/9/19</a:t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00348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4D41-86C1-4908-B66A-0B50CEB3BF29}" type="datetimeFigureOut">
              <a:rPr lang="en-US" smtClean="0"/>
              <a:t>19/9/19</a:t>
            </a:fld>
            <a:endParaRPr 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81724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6E2C-56C1-4E0D-A793-0088A7FDD37E}" type="datetimeFigureOut">
              <a:rPr lang="en-US" smtClean="0"/>
              <a:t>19/9/19</a:t>
            </a:fld>
            <a:endParaRPr lang="en-US" dirty="0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79832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smtClean="0"/>
              <a:t>19/9/19</a:t>
            </a:fld>
            <a:endParaRPr 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65440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 smtClean="0"/>
              <a:t>19/9/19</a:t>
            </a:fld>
            <a:endParaRPr 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2483" y="160733"/>
            <a:ext cx="829056" cy="384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1658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ABBEA6-7C60-4B02-AE87-00D78D8422AF}" type="datetimeFigureOut">
              <a:rPr lang="en-US" smtClean="0"/>
              <a:t>19/9/19</a:t>
            </a:fld>
            <a:endParaRPr 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52318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D897-D46E-4AD2-BD9B-49DD3E640873}" type="datetimeFigureOut">
              <a:rPr lang="en-US" smtClean="0"/>
              <a:t>19/9/19</a:t>
            </a:fld>
            <a:endParaRPr 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2199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624D31-43A5-475A-80CF-332C9F6DCF35}" type="datetimeFigureOut">
              <a:rPr lang="en-US" smtClean="0"/>
              <a:t>19/9/19</a:t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2483" y="160733"/>
            <a:ext cx="829056" cy="384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1674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5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4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Relationship Id="rId3" Type="http://schemas.openxmlformats.org/officeDocument/2006/relationships/image" Target="../media/image57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58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9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Relationship Id="rId3" Type="http://schemas.openxmlformats.org/officeDocument/2006/relationships/image" Target="../media/image61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微店</a:t>
            </a:r>
            <a:r>
              <a:rPr kumimoji="1" lang="en-US" altLang="zh-CN" dirty="0" smtClean="0"/>
              <a:t>MySQL</a:t>
            </a:r>
            <a:r>
              <a:rPr kumimoji="1" lang="zh-CN" altLang="en-US" dirty="0" smtClean="0"/>
              <a:t>架构及高性能</a:t>
            </a:r>
            <a:r>
              <a:rPr kumimoji="1" lang="en-US" altLang="zh-CN" dirty="0" smtClean="0"/>
              <a:t>MySQL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微店数据库架构</a:t>
            </a:r>
            <a:endParaRPr kumimoji="1" lang="en-US" altLang="zh-CN" dirty="0" smtClean="0"/>
          </a:p>
          <a:p>
            <a:r>
              <a:rPr kumimoji="1" lang="en-US" altLang="zh-CN" dirty="0" err="1" smtClean="0"/>
              <a:t>Innodb</a:t>
            </a:r>
            <a:r>
              <a:rPr kumimoji="1" lang="en-US" altLang="zh-CN" dirty="0" smtClean="0"/>
              <a:t> cluster index</a:t>
            </a:r>
          </a:p>
          <a:p>
            <a:r>
              <a:rPr kumimoji="1" lang="zh-CN" altLang="en-US" dirty="0" smtClean="0"/>
              <a:t>慢</a:t>
            </a:r>
            <a:r>
              <a:rPr kumimoji="1" lang="en-US" altLang="zh-CN" dirty="0" smtClean="0"/>
              <a:t>SQL</a:t>
            </a:r>
          </a:p>
          <a:p>
            <a:r>
              <a:rPr kumimoji="1" lang="zh-CN" altLang="en-US" dirty="0" smtClean="0"/>
              <a:t>热点减库存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274980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kumimoji="1" lang="zh-CN" altLang="en-US" dirty="0" smtClean="0"/>
              <a:t>响应时间增加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600201"/>
            <a:ext cx="5492208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zh-CN" altLang="en-US" sz="2600" dirty="0" smtClean="0"/>
              <a:t>写</a:t>
            </a:r>
            <a:r>
              <a:rPr kumimoji="1" lang="en-US" altLang="zh-CN" sz="2600" dirty="0" smtClean="0"/>
              <a:t>RT</a:t>
            </a:r>
            <a:r>
              <a:rPr kumimoji="1" lang="zh-CN" altLang="en-US" sz="2600" dirty="0" smtClean="0"/>
              <a:t>：</a:t>
            </a:r>
            <a:r>
              <a:rPr lang="zh-CN" altLang="en-US" sz="2600" dirty="0" smtClean="0"/>
              <a:t>物理网络延迟</a:t>
            </a:r>
            <a:r>
              <a:rPr lang="en-US" altLang="zh-CN" sz="2600" dirty="0" smtClean="0"/>
              <a:t>(</a:t>
            </a:r>
            <a:r>
              <a:rPr lang="zh-CN" altLang="en-US" sz="2600" dirty="0" smtClean="0"/>
              <a:t>所有</a:t>
            </a:r>
            <a:r>
              <a:rPr lang="en-US" altLang="zh-CN" sz="2600" dirty="0" err="1" smtClean="0"/>
              <a:t>NewSQL</a:t>
            </a:r>
            <a:r>
              <a:rPr lang="en-US" altLang="zh-CN" sz="2600" dirty="0" smtClean="0"/>
              <a:t>)</a:t>
            </a:r>
            <a:endParaRPr kumimoji="1" lang="en-US" altLang="zh-CN" sz="2600" dirty="0" smtClean="0"/>
          </a:p>
          <a:p>
            <a:pPr marL="0" indent="0">
              <a:buNone/>
            </a:pPr>
            <a:r>
              <a:rPr kumimoji="1" lang="zh-CN" altLang="en-US" sz="2400" dirty="0" smtClean="0"/>
              <a:t>读</a:t>
            </a:r>
            <a:r>
              <a:rPr kumimoji="1" lang="en-US" altLang="zh-CN" sz="2400" dirty="0" smtClean="0"/>
              <a:t>RT</a:t>
            </a:r>
            <a:r>
              <a:rPr kumimoji="1" lang="zh-CN" altLang="en-US" sz="2400" dirty="0" smtClean="0"/>
              <a:t>：</a:t>
            </a:r>
            <a:endParaRPr kumimoji="1" lang="en-US" altLang="zh-CN" sz="2400" dirty="0" smtClean="0"/>
          </a:p>
          <a:p>
            <a:pPr marL="0" indent="0">
              <a:buNone/>
            </a:pPr>
            <a:r>
              <a:rPr kumimoji="1" lang="en-US" altLang="zh-CN" sz="2000" dirty="0" smtClean="0"/>
              <a:t>MVCC(</a:t>
            </a:r>
            <a:r>
              <a:rPr lang="zh-CN" altLang="en-US" sz="2000" dirty="0"/>
              <a:t>多版本并发控制</a:t>
            </a:r>
            <a:r>
              <a:rPr lang="en-US" altLang="zh-CN" sz="2000" dirty="0" smtClean="0"/>
              <a:t>)</a:t>
            </a:r>
          </a:p>
          <a:p>
            <a:pPr marL="0" lvl="1" indent="0">
              <a:buNone/>
            </a:pPr>
            <a:r>
              <a:rPr lang="zh-CN" altLang="en-US" sz="1600" dirty="0" smtClean="0"/>
              <a:t>注：读事务一般使用</a:t>
            </a:r>
            <a:r>
              <a:rPr lang="zh-CN" altLang="en-US" sz="1600" b="1" dirty="0" smtClean="0"/>
              <a:t>时间戳标</a:t>
            </a:r>
            <a:r>
              <a:rPr lang="zh-CN" altLang="en-US" sz="1600" dirty="0" smtClean="0"/>
              <a:t>记</a:t>
            </a:r>
            <a:r>
              <a:rPr lang="zh-CN" altLang="en-US" sz="1600" dirty="0"/>
              <a:t>当前读的数据库的状态（版本）</a:t>
            </a:r>
            <a:endParaRPr lang="en-US" altLang="zh-CN" sz="1600" dirty="0" smtClean="0"/>
          </a:p>
          <a:p>
            <a:r>
              <a:rPr kumimoji="1" lang="en-US" altLang="zh-CN" sz="2000" dirty="0" smtClean="0"/>
              <a:t>  </a:t>
            </a:r>
            <a:r>
              <a:rPr kumimoji="1" lang="zh-CN" altLang="en-US" sz="2000" dirty="0" smtClean="0"/>
              <a:t>数据库实现方式</a:t>
            </a:r>
            <a:r>
              <a:rPr kumimoji="1" lang="en-US" altLang="zh-CN" sz="2000" dirty="0" smtClean="0"/>
              <a:t>:  </a:t>
            </a:r>
          </a:p>
          <a:p>
            <a:pPr marL="857250" lvl="1" indent="-457200"/>
            <a:r>
              <a:rPr kumimoji="1" lang="en-US" altLang="zh-CN" sz="1700" b="1" dirty="0" smtClean="0"/>
              <a:t>SCN(Oracle)/LSN(MySQL)</a:t>
            </a:r>
            <a:r>
              <a:rPr kumimoji="1" lang="zh-CN" altLang="en-US" sz="1700" dirty="0" smtClean="0"/>
              <a:t>永远递增</a:t>
            </a:r>
            <a:r>
              <a:rPr kumimoji="1" lang="en-US" altLang="zh-CN" sz="1700" dirty="0" smtClean="0"/>
              <a:t>(</a:t>
            </a:r>
            <a:r>
              <a:rPr lang="zh-CN" altLang="en-US" sz="1700" dirty="0"/>
              <a:t>简单理解为</a:t>
            </a:r>
            <a:r>
              <a:rPr lang="zh-CN" altLang="en-US" sz="1700" dirty="0" smtClean="0"/>
              <a:t>等同于系统时间戳</a:t>
            </a:r>
            <a:r>
              <a:rPr lang="en-US" altLang="zh-CN" sz="1700" dirty="0" smtClean="0"/>
              <a:t>)</a:t>
            </a:r>
          </a:p>
          <a:p>
            <a:pPr marL="457200" indent="-457200"/>
            <a:r>
              <a:rPr kumimoji="1" lang="zh-CN" altLang="en-US" sz="2000" dirty="0" smtClean="0"/>
              <a:t>分布式数据库实现方式：</a:t>
            </a:r>
            <a:endParaRPr kumimoji="1" lang="en-US" altLang="zh-CN" sz="2000" dirty="0"/>
          </a:p>
          <a:p>
            <a:pPr lvl="1"/>
            <a:r>
              <a:rPr kumimoji="1" lang="en-US" altLang="zh-CN" sz="1900" dirty="0" smtClean="0"/>
              <a:t>Spanner: </a:t>
            </a:r>
            <a:r>
              <a:rPr kumimoji="1" lang="zh-CN" altLang="en-US" sz="1900" dirty="0" smtClean="0"/>
              <a:t>硬件，原子钟保证所有服务器时间一致</a:t>
            </a:r>
            <a:endParaRPr kumimoji="1" lang="en-US" altLang="zh-CN" sz="1900" dirty="0"/>
          </a:p>
          <a:p>
            <a:pPr lvl="1"/>
            <a:r>
              <a:rPr kumimoji="1" lang="en-US" altLang="zh-CN" sz="1900" dirty="0" err="1" smtClean="0"/>
              <a:t>OceanBase&amp;Tidb</a:t>
            </a:r>
            <a:r>
              <a:rPr kumimoji="1" lang="en-US" altLang="zh-CN" sz="1900" dirty="0" smtClean="0"/>
              <a:t>: </a:t>
            </a:r>
            <a:r>
              <a:rPr kumimoji="1" lang="zh-CN" altLang="en-US" sz="1900" dirty="0" smtClean="0"/>
              <a:t>提供生成</a:t>
            </a:r>
            <a:r>
              <a:rPr kumimoji="1" lang="en-US" altLang="zh-CN" sz="1900" dirty="0" smtClean="0"/>
              <a:t>LSN</a:t>
            </a:r>
            <a:r>
              <a:rPr kumimoji="1" lang="zh-CN" altLang="en-US" sz="1900" dirty="0" smtClean="0"/>
              <a:t>的服务</a:t>
            </a:r>
            <a:endParaRPr lang="en-US" altLang="zh-CN" sz="1900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0799" y="2314556"/>
            <a:ext cx="5080000" cy="32512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0391657" y="2811354"/>
            <a:ext cx="1610629" cy="1192696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431528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kumimoji="1" lang="zh-CN" altLang="en-US" dirty="0" smtClean="0"/>
              <a:t>总结</a:t>
            </a:r>
            <a:endParaRPr kumimoji="1" lang="zh-CN" altLang="en-US" dirty="0"/>
          </a:p>
        </p:txBody>
      </p:sp>
      <p:pic>
        <p:nvPicPr>
          <p:cNvPr id="8" name="内容占位符 7"/>
          <p:cNvPicPr>
            <a:picLocks noGrp="1" noChangeAspect="1"/>
          </p:cNvPicPr>
          <p:nvPr>
            <p:ph idx="1"/>
          </p:nvPr>
        </p:nvPicPr>
        <p:blipFill>
          <a:blip r:embed="rId2"/>
          <a:srcRect t="-5542" b="-5542"/>
          <a:stretch>
            <a:fillRect/>
          </a:stretch>
        </p:blipFill>
        <p:spPr/>
      </p:pic>
      <p:sp>
        <p:nvSpPr>
          <p:cNvPr id="4" name="矩形 3"/>
          <p:cNvSpPr/>
          <p:nvPr/>
        </p:nvSpPr>
        <p:spPr>
          <a:xfrm>
            <a:off x="8796514" y="2215006"/>
            <a:ext cx="2508865" cy="1192696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8796514" y="4133215"/>
            <a:ext cx="2508865" cy="1192696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6198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微店数据库架构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流量在主库</a:t>
            </a:r>
            <a:endParaRPr kumimoji="1" lang="en-US" altLang="zh-CN" dirty="0" smtClean="0"/>
          </a:p>
          <a:p>
            <a:r>
              <a:rPr kumimoji="1" lang="zh-CN" altLang="en-US" dirty="0" smtClean="0"/>
              <a:t>中间件</a:t>
            </a:r>
            <a:r>
              <a:rPr kumimoji="1" lang="en-US" altLang="zh-CN" dirty="0" smtClean="0"/>
              <a:t>(VDDS)</a:t>
            </a:r>
          </a:p>
          <a:p>
            <a:r>
              <a:rPr kumimoji="1" lang="zh-CN" altLang="en-US" dirty="0" smtClean="0"/>
              <a:t>独享实例</a:t>
            </a:r>
            <a:endParaRPr kumimoji="1" lang="en-US" altLang="zh-CN" dirty="0" smtClean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078564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kumimoji="1" lang="zh-CN" altLang="en-US" dirty="0"/>
              <a:t>微店</a:t>
            </a:r>
            <a:r>
              <a:rPr kumimoji="1" lang="en-US" altLang="zh-CN" dirty="0"/>
              <a:t>-</a:t>
            </a:r>
            <a:r>
              <a:rPr kumimoji="1" lang="zh-CN" altLang="en-US" dirty="0" smtClean="0">
                <a:solidFill>
                  <a:schemeClr val="accent6">
                    <a:lumMod val="75000"/>
                  </a:schemeClr>
                </a:solidFill>
              </a:rPr>
              <a:t>流量在主库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2233" y="1926166"/>
            <a:ext cx="7543800" cy="42926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609600" y="2239201"/>
            <a:ext cx="338666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kumimoji="1" lang="zh-CN" altLang="en-US" dirty="0"/>
              <a:t>业务通过</a:t>
            </a:r>
            <a:r>
              <a:rPr kumimoji="1" lang="en-US" altLang="zh-CN" dirty="0"/>
              <a:t>VDDS</a:t>
            </a:r>
            <a:r>
              <a:rPr kumimoji="1" lang="zh-CN" altLang="en-US" dirty="0"/>
              <a:t>访问数据库</a:t>
            </a:r>
            <a:endParaRPr kumimoji="1" lang="en-US" altLang="zh-CN" dirty="0"/>
          </a:p>
          <a:p>
            <a:pPr marL="285750" indent="-285750">
              <a:buFont typeface="Arial"/>
              <a:buChar char="•"/>
            </a:pPr>
            <a:r>
              <a:rPr kumimoji="1" lang="zh-CN" altLang="en-US" dirty="0"/>
              <a:t>中间件产品访问数据库</a:t>
            </a:r>
            <a:endParaRPr kumimoji="1" lang="en-US" altLang="zh-CN" dirty="0"/>
          </a:p>
          <a:p>
            <a:pPr marL="285750" indent="-285750">
              <a:buFont typeface="Arial"/>
              <a:buChar char="•"/>
            </a:pPr>
            <a:r>
              <a:rPr kumimoji="1" lang="zh-CN" altLang="en-US" dirty="0"/>
              <a:t>从库无流量</a:t>
            </a:r>
            <a:r>
              <a:rPr kumimoji="1" lang="en-US" altLang="zh-CN" dirty="0"/>
              <a:t>(</a:t>
            </a:r>
            <a:r>
              <a:rPr kumimoji="1" lang="zh-CN" altLang="en-US" dirty="0"/>
              <a:t>通常</a:t>
            </a:r>
            <a:r>
              <a:rPr kumimoji="1" lang="en-US" altLang="zh-CN" dirty="0"/>
              <a:t>)</a:t>
            </a:r>
          </a:p>
        </p:txBody>
      </p:sp>
      <p:sp>
        <p:nvSpPr>
          <p:cNvPr id="3" name="矩形 2"/>
          <p:cNvSpPr/>
          <p:nvPr/>
        </p:nvSpPr>
        <p:spPr>
          <a:xfrm>
            <a:off x="10329710" y="3268297"/>
            <a:ext cx="1252690" cy="511155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8329441" y="4347577"/>
            <a:ext cx="1252690" cy="511155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10185392" y="3944847"/>
            <a:ext cx="1252690" cy="511155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452007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609600" y="1743963"/>
            <a:ext cx="3269908" cy="17543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解决了什么问题：</a:t>
            </a:r>
            <a:endParaRPr kumimoji="1" lang="en-US" altLang="zh-CN" dirty="0" smtClean="0"/>
          </a:p>
          <a:p>
            <a:r>
              <a:rPr kumimoji="1" lang="en-US" altLang="zh-CN" dirty="0" smtClean="0"/>
              <a:t>1.</a:t>
            </a:r>
            <a:r>
              <a:rPr kumimoji="1" lang="zh-CN" altLang="en-US" dirty="0" smtClean="0"/>
              <a:t>从库异常</a:t>
            </a:r>
            <a:r>
              <a:rPr kumimoji="1" lang="en-US" altLang="zh-CN" dirty="0" smtClean="0"/>
              <a:t>(</a:t>
            </a:r>
            <a:r>
              <a:rPr kumimoji="1" lang="zh-CN" altLang="en-US" dirty="0" smtClean="0"/>
              <a:t>延时</a:t>
            </a:r>
            <a:r>
              <a:rPr kumimoji="1" lang="en-US" altLang="zh-CN" dirty="0" smtClean="0"/>
              <a:t>、</a:t>
            </a:r>
            <a:r>
              <a:rPr kumimoji="1" lang="zh-CN" altLang="en-US" dirty="0" smtClean="0"/>
              <a:t>中断、宕机</a:t>
            </a:r>
            <a:r>
              <a:rPr kumimoji="1" lang="en-US" altLang="zh-CN" dirty="0" smtClean="0"/>
              <a:t>)</a:t>
            </a:r>
          </a:p>
          <a:p>
            <a:r>
              <a:rPr kumimoji="1" lang="en-US" altLang="zh-CN" dirty="0" smtClean="0"/>
              <a:t>2.</a:t>
            </a:r>
            <a:r>
              <a:rPr kumimoji="1" lang="zh-CN" altLang="en-US" dirty="0" smtClean="0"/>
              <a:t>从库故障占比</a:t>
            </a:r>
            <a:r>
              <a:rPr kumimoji="1" lang="en-US" altLang="zh-CN" dirty="0" smtClean="0"/>
              <a:t>45%</a:t>
            </a:r>
          </a:p>
          <a:p>
            <a:r>
              <a:rPr kumimoji="1" lang="en-US" altLang="zh-CN" dirty="0"/>
              <a:t>3</a:t>
            </a:r>
            <a:r>
              <a:rPr kumimoji="1" lang="en-US" altLang="zh-CN" dirty="0" smtClean="0"/>
              <a:t>.</a:t>
            </a:r>
            <a:r>
              <a:rPr kumimoji="1" lang="zh-CN" altLang="en-US" dirty="0" smtClean="0"/>
              <a:t>不可靠服务</a:t>
            </a:r>
            <a:endParaRPr kumimoji="1" lang="en-US" altLang="zh-CN" dirty="0" smtClean="0"/>
          </a:p>
          <a:p>
            <a:r>
              <a:rPr kumimoji="1" lang="en-US" altLang="zh-CN" dirty="0"/>
              <a:t>4</a:t>
            </a:r>
            <a:r>
              <a:rPr kumimoji="1" lang="en-US" altLang="zh-CN" dirty="0" smtClean="0"/>
              <a:t>.</a:t>
            </a:r>
            <a:r>
              <a:rPr kumimoji="1" lang="zh-CN" altLang="en-US" dirty="0" smtClean="0"/>
              <a:t>数据库访问收敛</a:t>
            </a:r>
            <a:endParaRPr kumimoji="1" lang="en-US" altLang="zh-CN" dirty="0" smtClean="0"/>
          </a:p>
          <a:p>
            <a:endParaRPr kumimoji="1" lang="en-US" altLang="zh-CN" dirty="0"/>
          </a:p>
        </p:txBody>
      </p:sp>
      <p:pic>
        <p:nvPicPr>
          <p:cNvPr id="3" name="内容占位符 2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364" r="145"/>
          <a:stretch/>
        </p:blipFill>
        <p:spPr>
          <a:xfrm>
            <a:off x="4724399" y="550334"/>
            <a:ext cx="7738533" cy="4525963"/>
          </a:xfr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932" y="3227357"/>
            <a:ext cx="12192000" cy="3180522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4724399" y="3335867"/>
            <a:ext cx="3352801" cy="71642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7044266" y="1366039"/>
            <a:ext cx="1168401" cy="2254914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6146800" y="1219199"/>
            <a:ext cx="897466" cy="948267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487194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10" grpId="0" animBg="1"/>
      <p:bldP spid="10" grpId="1" animBg="1"/>
      <p:bldP spid="11" grpId="0" animBg="1"/>
      <p:bldP spid="11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kumimoji="1" lang="zh-CN" altLang="en-US" dirty="0"/>
              <a:t>微店</a:t>
            </a:r>
            <a:r>
              <a:rPr kumimoji="1" lang="en-US" altLang="zh-CN" dirty="0"/>
              <a:t>-</a:t>
            </a:r>
            <a:r>
              <a:rPr kumimoji="1" lang="zh-CN" altLang="en-US" dirty="0"/>
              <a:t>独享实例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rcRect t="21022" b="21022"/>
          <a:stretch>
            <a:fillRect/>
          </a:stretch>
        </p:blipFill>
        <p:spPr>
          <a:xfrm>
            <a:off x="237066" y="1718735"/>
            <a:ext cx="6333067" cy="4292597"/>
          </a:xfr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6601" y="859368"/>
            <a:ext cx="5219700" cy="55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2472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kumimoji="1" lang="zh-CN" altLang="en-US" dirty="0" smtClean="0"/>
              <a:t>微店</a:t>
            </a:r>
            <a:r>
              <a:rPr kumimoji="1" lang="en-US" altLang="zh-CN" dirty="0" smtClean="0"/>
              <a:t>-</a:t>
            </a:r>
            <a:r>
              <a:rPr kumimoji="1" lang="zh-CN" altLang="en-US" dirty="0" smtClean="0"/>
              <a:t>独享实例</a:t>
            </a:r>
            <a:endParaRPr kumimoji="1"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893675" y="1475755"/>
            <a:ext cx="324960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kumimoji="1" lang="zh-CN" altLang="en-US" dirty="0" smtClean="0"/>
              <a:t>每个业务独立实例，不干扰</a:t>
            </a:r>
            <a:endParaRPr kumimoji="1" lang="en-US" altLang="zh-CN" dirty="0"/>
          </a:p>
          <a:p>
            <a:pPr marL="285750" indent="-285750">
              <a:buFont typeface="Arial"/>
              <a:buChar char="•"/>
            </a:pPr>
            <a:r>
              <a:rPr kumimoji="1" lang="zh-CN" altLang="en-US" dirty="0" smtClean="0"/>
              <a:t>数据库指标能跟业务对上</a:t>
            </a:r>
            <a:endParaRPr kumimoji="1" lang="en-US" altLang="zh-CN" dirty="0" smtClean="0"/>
          </a:p>
          <a:p>
            <a:pPr marL="285750" indent="-285750">
              <a:buFont typeface="Arial"/>
              <a:buChar char="•"/>
            </a:pPr>
            <a:r>
              <a:rPr kumimoji="1" lang="zh-CN" altLang="en-US" dirty="0" smtClean="0"/>
              <a:t>高效沟通</a:t>
            </a:r>
            <a:endParaRPr kumimoji="1" lang="zh-CN" altLang="en-US" dirty="0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-958" b="-1367"/>
          <a:stretch/>
        </p:blipFill>
        <p:spPr>
          <a:xfrm>
            <a:off x="1959429" y="2431648"/>
            <a:ext cx="10972800" cy="3881055"/>
          </a:xfrm>
        </p:spPr>
      </p:pic>
      <p:sp>
        <p:nvSpPr>
          <p:cNvPr id="8" name="矩形 7"/>
          <p:cNvSpPr/>
          <p:nvPr/>
        </p:nvSpPr>
        <p:spPr>
          <a:xfrm>
            <a:off x="1959429" y="5309988"/>
            <a:ext cx="10404538" cy="282259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959429" y="3908497"/>
            <a:ext cx="5607107" cy="282259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矩形标注 10"/>
          <p:cNvSpPr/>
          <p:nvPr/>
        </p:nvSpPr>
        <p:spPr>
          <a:xfrm>
            <a:off x="8413141" y="3087203"/>
            <a:ext cx="1463922" cy="821294"/>
          </a:xfrm>
          <a:prstGeom prst="wedgeRectCallout">
            <a:avLst>
              <a:gd name="adj1" fmla="val -137701"/>
              <a:gd name="adj2" fmla="val 71092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独享实例</a:t>
            </a:r>
            <a:endParaRPr kumimoji="1" lang="zh-CN" altLang="en-US" dirty="0"/>
          </a:p>
        </p:txBody>
      </p:sp>
      <p:sp>
        <p:nvSpPr>
          <p:cNvPr id="12" name="矩形标注 11"/>
          <p:cNvSpPr/>
          <p:nvPr/>
        </p:nvSpPr>
        <p:spPr>
          <a:xfrm>
            <a:off x="10311665" y="4488694"/>
            <a:ext cx="1463922" cy="821294"/>
          </a:xfrm>
          <a:prstGeom prst="wedgeRectCallout">
            <a:avLst>
              <a:gd name="adj1" fmla="val -137701"/>
              <a:gd name="adj2" fmla="val 71092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共享实例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500164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高性能</a:t>
            </a:r>
            <a:r>
              <a:rPr kumimoji="1" lang="en-US" altLang="zh-CN" dirty="0" smtClean="0"/>
              <a:t>MySQL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 smtClean="0"/>
              <a:t>什么</a:t>
            </a:r>
            <a:r>
              <a:rPr kumimoji="1" lang="en-US" altLang="en-US" dirty="0" smtClean="0"/>
              <a:t>时候</a:t>
            </a:r>
            <a:r>
              <a:rPr kumimoji="1" lang="zh-CN" altLang="en-US" dirty="0" smtClean="0"/>
              <a:t>分库分表</a:t>
            </a:r>
            <a:r>
              <a:rPr kumimoji="1" lang="en-US" altLang="zh-CN" dirty="0" smtClean="0"/>
              <a:t>?</a:t>
            </a:r>
          </a:p>
          <a:p>
            <a:pPr marL="857250" lvl="1" indent="-457200"/>
            <a:r>
              <a:rPr kumimoji="1" lang="zh-CN" altLang="en-US" sz="1800" dirty="0" smtClean="0"/>
              <a:t>存储容量瓶颈</a:t>
            </a:r>
            <a:r>
              <a:rPr kumimoji="1" lang="en-US" altLang="zh-CN" sz="1800" dirty="0" smtClean="0"/>
              <a:t> (</a:t>
            </a:r>
            <a:r>
              <a:rPr kumimoji="1" lang="zh-CN" altLang="en-US" sz="1800" dirty="0" smtClean="0"/>
              <a:t>再不分挂了</a:t>
            </a:r>
            <a:r>
              <a:rPr kumimoji="1" lang="en-US" altLang="zh-CN" sz="1800" dirty="0" smtClean="0"/>
              <a:t>)</a:t>
            </a:r>
            <a:endParaRPr kumimoji="1" lang="zh-CN" altLang="en-US" sz="1800" dirty="0"/>
          </a:p>
          <a:p>
            <a:pPr marL="857250" lvl="1" indent="-457200"/>
            <a:r>
              <a:rPr kumimoji="1" lang="en-US" altLang="zh-CN" sz="1800" dirty="0"/>
              <a:t>QPS</a:t>
            </a:r>
            <a:r>
              <a:rPr kumimoji="1" lang="zh-CN" altLang="en-US" sz="1800" dirty="0" smtClean="0"/>
              <a:t>瓶颈</a:t>
            </a:r>
            <a:r>
              <a:rPr kumimoji="1" lang="en-US" altLang="zh-CN" sz="1800" dirty="0" smtClean="0"/>
              <a:t> (</a:t>
            </a:r>
            <a:r>
              <a:rPr kumimoji="1" lang="zh-CN" altLang="en-US" sz="1800" dirty="0" smtClean="0"/>
              <a:t>服务器开小差</a:t>
            </a:r>
            <a:r>
              <a:rPr kumimoji="1" lang="en-US" altLang="zh-CN" sz="1800" dirty="0" smtClean="0"/>
              <a:t>)</a:t>
            </a:r>
            <a:endParaRPr kumimoji="1" lang="zh-CN" altLang="en-US" sz="1800" dirty="0"/>
          </a:p>
          <a:p>
            <a:pPr marL="857250" lvl="1" indent="-457200"/>
            <a:r>
              <a:rPr kumimoji="1" lang="zh-CN" altLang="en-US" sz="1800" dirty="0"/>
              <a:t>单表过</a:t>
            </a:r>
            <a:r>
              <a:rPr kumimoji="1" lang="zh-CN" altLang="en-US" sz="1800" dirty="0" smtClean="0"/>
              <a:t>大</a:t>
            </a:r>
            <a:r>
              <a:rPr kumimoji="1" lang="en-US" altLang="zh-CN" sz="1800" dirty="0"/>
              <a:t> </a:t>
            </a:r>
            <a:r>
              <a:rPr kumimoji="1" lang="en-US" altLang="zh-CN" sz="1800" dirty="0" smtClean="0"/>
              <a:t>(VSS</a:t>
            </a:r>
            <a:r>
              <a:rPr kumimoji="1" lang="zh-CN" altLang="en-US" sz="1800" dirty="0" smtClean="0"/>
              <a:t>数仓同步延时</a:t>
            </a:r>
            <a:r>
              <a:rPr kumimoji="1" lang="en-US" altLang="zh-CN" sz="1800" dirty="0" smtClean="0"/>
              <a:t>)</a:t>
            </a:r>
          </a:p>
          <a:p>
            <a:pPr marL="0" indent="0">
              <a:buNone/>
            </a:pPr>
            <a:r>
              <a:rPr kumimoji="1" lang="en-US" altLang="zh-CN" sz="1800" dirty="0" smtClean="0"/>
              <a:t>       </a:t>
            </a:r>
            <a:r>
              <a:rPr kumimoji="1" lang="zh-CN" altLang="en-US" sz="1800" dirty="0" smtClean="0"/>
              <a:t>注：分表、分库、分表</a:t>
            </a:r>
            <a:r>
              <a:rPr kumimoji="1" lang="en-US" altLang="zh-CN" sz="1800" dirty="0" smtClean="0"/>
              <a:t>+</a:t>
            </a:r>
            <a:r>
              <a:rPr kumimoji="1" lang="zh-CN" altLang="en-US" sz="1800" dirty="0" smtClean="0"/>
              <a:t>分库</a:t>
            </a:r>
            <a:endParaRPr kumimoji="1" lang="en-US" altLang="zh-CN" sz="1800" dirty="0"/>
          </a:p>
          <a:p>
            <a:r>
              <a:rPr kumimoji="1" lang="zh-CN" altLang="en-US" dirty="0" smtClean="0"/>
              <a:t>分多少个库，多少个表？</a:t>
            </a:r>
            <a:endParaRPr kumimoji="1" lang="en-US" altLang="zh-CN" dirty="0" smtClean="0"/>
          </a:p>
          <a:p>
            <a:pPr marL="857250" lvl="1" indent="-457200"/>
            <a:r>
              <a:rPr kumimoji="1" lang="zh-CN" altLang="en-US" sz="1600" dirty="0" smtClean="0"/>
              <a:t>库：</a:t>
            </a:r>
            <a:r>
              <a:rPr kumimoji="1" lang="en-US" altLang="zh-CN" sz="1600" dirty="0" smtClean="0"/>
              <a:t>4</a:t>
            </a:r>
            <a:r>
              <a:rPr kumimoji="1" lang="zh-CN" altLang="en-US" sz="1600" dirty="0" smtClean="0"/>
              <a:t>、</a:t>
            </a:r>
            <a:r>
              <a:rPr kumimoji="1" lang="en-US" altLang="zh-CN" sz="1600" dirty="0" smtClean="0"/>
              <a:t>8</a:t>
            </a:r>
            <a:r>
              <a:rPr kumimoji="1" lang="zh-CN" altLang="en-US" sz="1600" dirty="0" smtClean="0"/>
              <a:t>、</a:t>
            </a:r>
            <a:r>
              <a:rPr kumimoji="1" lang="en-US" altLang="zh-CN" sz="1600" dirty="0" smtClean="0"/>
              <a:t>16</a:t>
            </a:r>
            <a:r>
              <a:rPr kumimoji="1" lang="zh-CN" altLang="en-US" sz="1600" dirty="0" smtClean="0"/>
              <a:t>、</a:t>
            </a:r>
            <a:r>
              <a:rPr kumimoji="1" lang="en-US" altLang="zh-CN" sz="1600" dirty="0" smtClean="0"/>
              <a:t>32(</a:t>
            </a:r>
            <a:r>
              <a:rPr kumimoji="1" lang="zh-CN" altLang="en-US" sz="1600" dirty="0" smtClean="0"/>
              <a:t>最多用到的物理机数量</a:t>
            </a:r>
            <a:r>
              <a:rPr kumimoji="1" lang="en-US" altLang="zh-CN" sz="1600" dirty="0" smtClean="0"/>
              <a:t>)</a:t>
            </a:r>
          </a:p>
          <a:p>
            <a:pPr marL="857250" lvl="1" indent="-457200"/>
            <a:r>
              <a:rPr kumimoji="1" lang="zh-CN" altLang="en-US" sz="1600" dirty="0" smtClean="0"/>
              <a:t>表：</a:t>
            </a:r>
            <a:r>
              <a:rPr kumimoji="1" lang="en-US" altLang="zh-CN" sz="1600" dirty="0" smtClean="0"/>
              <a:t>&lt;=1024</a:t>
            </a:r>
            <a:endParaRPr kumimoji="1" lang="en-US" altLang="zh-CN" sz="1600" dirty="0"/>
          </a:p>
          <a:p>
            <a:r>
              <a:rPr kumimoji="1" lang="zh-CN" altLang="en-US" dirty="0" smtClean="0"/>
              <a:t>带来问题：</a:t>
            </a:r>
            <a:endParaRPr kumimoji="1" lang="en-US" altLang="zh-CN" dirty="0" smtClean="0"/>
          </a:p>
          <a:p>
            <a:pPr marL="857250" lvl="1" indent="-457200"/>
            <a:r>
              <a:rPr kumimoji="1" lang="zh-CN" altLang="en-US" sz="1600" dirty="0" smtClean="0"/>
              <a:t>数据库访问必须带分表键</a:t>
            </a:r>
            <a:endParaRPr kumimoji="1" lang="en-US" altLang="zh-CN" sz="1600" dirty="0" smtClean="0"/>
          </a:p>
          <a:p>
            <a:pPr marL="857250" lvl="1" indent="-457200"/>
            <a:r>
              <a:rPr kumimoji="1" lang="zh-CN" altLang="en-US" sz="1600" dirty="0" smtClean="0"/>
              <a:t>不同业务需要异构数据同步（如</a:t>
            </a:r>
            <a:r>
              <a:rPr kumimoji="1" lang="en-US" altLang="zh-CN" sz="1600" dirty="0" err="1" smtClean="0"/>
              <a:t>buyer_order</a:t>
            </a:r>
            <a:r>
              <a:rPr kumimoji="1" lang="en-US" altLang="zh-CN" sz="1600" dirty="0" smtClean="0"/>
              <a:t>&lt;</a:t>
            </a:r>
            <a:r>
              <a:rPr kumimoji="1" lang="zh-CN" altLang="en-US" sz="1600" dirty="0" smtClean="0"/>
              <a:t>买家</a:t>
            </a:r>
            <a:r>
              <a:rPr kumimoji="1" lang="en-US" altLang="zh-CN" sz="1600" dirty="0" smtClean="0"/>
              <a:t>&gt;</a:t>
            </a:r>
            <a:r>
              <a:rPr kumimoji="1" lang="en-US" altLang="zh-CN" sz="1600" dirty="0" smtClean="0">
                <a:sym typeface="Wingdings"/>
              </a:rPr>
              <a:t></a:t>
            </a:r>
            <a:r>
              <a:rPr kumimoji="1" lang="en-US" altLang="zh-CN" sz="1600" dirty="0" err="1" smtClean="0"/>
              <a:t>wd_seller_info</a:t>
            </a:r>
            <a:r>
              <a:rPr kumimoji="1" lang="en-US" altLang="zh-CN" sz="1600" dirty="0" smtClean="0"/>
              <a:t>&lt;</a:t>
            </a:r>
            <a:r>
              <a:rPr kumimoji="1" lang="zh-CN" altLang="en-US" sz="1600" dirty="0" smtClean="0"/>
              <a:t>卖家</a:t>
            </a:r>
            <a:r>
              <a:rPr kumimoji="1" lang="en-US" altLang="zh-CN" sz="1600" dirty="0" smtClean="0"/>
              <a:t>&gt;)</a:t>
            </a:r>
          </a:p>
          <a:p>
            <a:endParaRPr kumimoji="1" lang="en-US" altLang="zh-CN" dirty="0" smtClean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867831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kumimoji="1" lang="zh-CN" altLang="en-US" dirty="0" smtClean="0"/>
              <a:t>聚簇索引</a:t>
            </a:r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297" t="4832" r="492" b="3361"/>
          <a:stretch/>
        </p:blipFill>
        <p:spPr>
          <a:xfrm>
            <a:off x="3684449" y="1827563"/>
            <a:ext cx="8372324" cy="4155177"/>
          </a:xfrm>
        </p:spPr>
      </p:pic>
      <p:sp>
        <p:nvSpPr>
          <p:cNvPr id="6" name="文本框 5"/>
          <p:cNvSpPr txBox="1"/>
          <p:nvPr/>
        </p:nvSpPr>
        <p:spPr>
          <a:xfrm>
            <a:off x="205272" y="3418220"/>
            <a:ext cx="301877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2.</a:t>
            </a:r>
            <a:r>
              <a:rPr kumimoji="1" lang="zh-CN" altLang="en-US" dirty="0" smtClean="0"/>
              <a:t> 索引多会影响</a:t>
            </a:r>
            <a:r>
              <a:rPr kumimoji="1" lang="en-US" altLang="zh-CN" dirty="0" smtClean="0"/>
              <a:t>insert </a:t>
            </a:r>
            <a:r>
              <a:rPr kumimoji="1" lang="zh-CN" altLang="en-US" dirty="0" smtClean="0"/>
              <a:t>性能</a:t>
            </a:r>
            <a:r>
              <a:rPr kumimoji="1" lang="en-US" altLang="zh-CN" dirty="0" smtClean="0"/>
              <a:t>?</a:t>
            </a:r>
          </a:p>
          <a:p>
            <a:r>
              <a:rPr kumimoji="1" lang="en-US" altLang="zh-CN" dirty="0"/>
              <a:t> </a:t>
            </a:r>
            <a:r>
              <a:rPr kumimoji="1" lang="en-US" altLang="zh-CN" dirty="0" smtClean="0"/>
              <a:t>    </a:t>
            </a:r>
            <a:r>
              <a:rPr kumimoji="1" lang="zh-CN" altLang="en-US" dirty="0" smtClean="0"/>
              <a:t>一个索引是一个</a:t>
            </a:r>
            <a:r>
              <a:rPr kumimoji="1" lang="en-US" altLang="zh-CN" dirty="0" err="1" smtClean="0"/>
              <a:t>B+Tree</a:t>
            </a:r>
            <a:endParaRPr kumimoji="1" lang="en-US" altLang="zh-CN" dirty="0" smtClean="0"/>
          </a:p>
          <a:p>
            <a:r>
              <a:rPr kumimoji="1" lang="en-US" altLang="zh-CN" dirty="0"/>
              <a:t> </a:t>
            </a:r>
            <a:r>
              <a:rPr kumimoji="1" lang="en-US" altLang="zh-CN" dirty="0" smtClean="0"/>
              <a:t>    </a:t>
            </a:r>
            <a:r>
              <a:rPr kumimoji="1" lang="zh-CN" altLang="en-US" dirty="0" smtClean="0"/>
              <a:t>索引列数据无序</a:t>
            </a:r>
            <a:endParaRPr kumimoji="1" lang="en-US" altLang="zh-CN" dirty="0" smtClean="0"/>
          </a:p>
          <a:p>
            <a:r>
              <a:rPr kumimoji="1" lang="en-US" altLang="zh-CN" dirty="0"/>
              <a:t> </a:t>
            </a:r>
            <a:r>
              <a:rPr kumimoji="1" lang="en-US" altLang="zh-CN" dirty="0" smtClean="0"/>
              <a:t>     </a:t>
            </a:r>
          </a:p>
        </p:txBody>
      </p:sp>
      <p:sp>
        <p:nvSpPr>
          <p:cNvPr id="7" name="矩形 6"/>
          <p:cNvSpPr/>
          <p:nvPr/>
        </p:nvSpPr>
        <p:spPr>
          <a:xfrm>
            <a:off x="217636" y="2217891"/>
            <a:ext cx="359585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kumimoji="1" lang="en-US" altLang="zh-CN" dirty="0" smtClean="0"/>
              <a:t>MySQL</a:t>
            </a:r>
            <a:r>
              <a:rPr kumimoji="1" lang="zh-CN" altLang="en-US" dirty="0" smtClean="0"/>
              <a:t>多少数据会有性能问题</a:t>
            </a:r>
            <a:r>
              <a:rPr kumimoji="1" lang="en-US" altLang="zh-CN" dirty="0" smtClean="0"/>
              <a:t>?</a:t>
            </a:r>
          </a:p>
          <a:p>
            <a:r>
              <a:rPr kumimoji="1" lang="en-US" altLang="zh-CN" dirty="0" smtClean="0"/>
              <a:t>      </a:t>
            </a:r>
            <a:r>
              <a:rPr kumimoji="1" lang="en-US" altLang="zh-CN" dirty="0" err="1" smtClean="0"/>
              <a:t>B</a:t>
            </a:r>
            <a:r>
              <a:rPr kumimoji="1" lang="en-US" altLang="zh-CN" dirty="0" err="1"/>
              <a:t>+Tree</a:t>
            </a:r>
            <a:r>
              <a:rPr kumimoji="1" lang="en-US" altLang="zh-CN" dirty="0"/>
              <a:t> , </a:t>
            </a:r>
            <a:r>
              <a:rPr kumimoji="1" lang="zh-CN" altLang="en-US" dirty="0" smtClean="0"/>
              <a:t>数据存储在叶子节点</a:t>
            </a:r>
            <a:endParaRPr kumimoji="1" lang="en-US" altLang="zh-CN" dirty="0" smtClean="0"/>
          </a:p>
          <a:p>
            <a:endParaRPr kumimoji="1" lang="en-US" altLang="zh-CN" dirty="0"/>
          </a:p>
          <a:p>
            <a:endParaRPr kumimoji="1" lang="en-US" altLang="zh-CN" dirty="0"/>
          </a:p>
        </p:txBody>
      </p:sp>
      <p:sp>
        <p:nvSpPr>
          <p:cNvPr id="10" name="文本框 9"/>
          <p:cNvSpPr txBox="1"/>
          <p:nvPr/>
        </p:nvSpPr>
        <p:spPr>
          <a:xfrm>
            <a:off x="217636" y="4618549"/>
            <a:ext cx="280610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3</a:t>
            </a:r>
            <a:r>
              <a:rPr kumimoji="1" lang="en-US" altLang="zh-CN" dirty="0" smtClean="0"/>
              <a:t>.</a:t>
            </a:r>
            <a:r>
              <a:rPr kumimoji="1" lang="zh-CN" altLang="en-US" dirty="0" smtClean="0"/>
              <a:t> 主键自增</a:t>
            </a:r>
            <a:r>
              <a:rPr kumimoji="1" lang="en-US" altLang="zh-CN" dirty="0" err="1" smtClean="0"/>
              <a:t>int</a:t>
            </a:r>
            <a:r>
              <a:rPr kumimoji="1" lang="en-US" altLang="zh-CN" dirty="0" smtClean="0"/>
              <a:t> </a:t>
            </a:r>
            <a:r>
              <a:rPr kumimoji="1" lang="zh-CN" altLang="en-US" dirty="0" smtClean="0"/>
              <a:t>型</a:t>
            </a:r>
            <a:r>
              <a:rPr kumimoji="1" lang="en-US" altLang="zh-CN" dirty="0" smtClean="0"/>
              <a:t>ID?</a:t>
            </a:r>
          </a:p>
          <a:p>
            <a:r>
              <a:rPr kumimoji="1" lang="en-US" altLang="zh-CN" dirty="0"/>
              <a:t> </a:t>
            </a:r>
            <a:r>
              <a:rPr kumimoji="1" lang="en-US" altLang="zh-CN" dirty="0" smtClean="0"/>
              <a:t>     </a:t>
            </a:r>
            <a:r>
              <a:rPr kumimoji="1" lang="zh-CN" altLang="en-US" dirty="0" smtClean="0"/>
              <a:t>减少页分裂和数据移动</a:t>
            </a:r>
            <a:endParaRPr kumimoji="1" lang="en-US" altLang="zh-CN" dirty="0" smtClean="0"/>
          </a:p>
          <a:p>
            <a:r>
              <a:rPr kumimoji="1" lang="en-US" altLang="zh-CN" dirty="0"/>
              <a:t> </a:t>
            </a:r>
            <a:r>
              <a:rPr kumimoji="1" lang="en-US" altLang="zh-CN" dirty="0" smtClean="0"/>
              <a:t>     </a:t>
            </a:r>
            <a:r>
              <a:rPr kumimoji="1" lang="zh-CN" altLang="en-US" dirty="0" smtClean="0"/>
              <a:t>降低索引大小</a:t>
            </a:r>
            <a:r>
              <a:rPr kumimoji="1" lang="en-US" altLang="zh-CN" dirty="0" smtClean="0"/>
              <a:t>    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454677" y="1642897"/>
            <a:ext cx="1846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sz="2000" dirty="0">
              <a:solidFill>
                <a:srgbClr val="FF0000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076412" y="5378209"/>
            <a:ext cx="1724636" cy="454717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9151863" y="5067084"/>
            <a:ext cx="2168019" cy="311126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3760195"/>
              </p:ext>
            </p:extLst>
          </p:nvPr>
        </p:nvGraphicFramePr>
        <p:xfrm>
          <a:off x="6612873" y="2361559"/>
          <a:ext cx="4969528" cy="40434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84764"/>
                <a:gridCol w="2484764"/>
              </a:tblGrid>
              <a:tr h="673915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表大小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Page</a:t>
                      </a:r>
                      <a:r>
                        <a:rPr lang="en-US" altLang="zh-CN" baseline="0" dirty="0" smtClean="0"/>
                        <a:t> level</a:t>
                      </a:r>
                      <a:endParaRPr lang="zh-CN" altLang="en-US" dirty="0"/>
                    </a:p>
                  </a:txBody>
                  <a:tcPr/>
                </a:tc>
              </a:tr>
              <a:tr h="673915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96k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0000</a:t>
                      </a:r>
                      <a:endParaRPr lang="zh-CN" altLang="en-US" dirty="0"/>
                    </a:p>
                  </a:txBody>
                  <a:tcPr/>
                </a:tc>
              </a:tr>
              <a:tr h="673915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450M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0001</a:t>
                      </a:r>
                      <a:endParaRPr lang="zh-CN" altLang="en-US" dirty="0"/>
                    </a:p>
                  </a:txBody>
                  <a:tcPr/>
                </a:tc>
              </a:tr>
              <a:tr h="673915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2.2G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0002</a:t>
                      </a:r>
                      <a:endParaRPr lang="zh-CN" altLang="en-US" dirty="0"/>
                    </a:p>
                  </a:txBody>
                  <a:tcPr/>
                </a:tc>
              </a:tr>
              <a:tr h="673915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19G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0003</a:t>
                      </a:r>
                      <a:endParaRPr lang="zh-CN" altLang="en-US" dirty="0"/>
                    </a:p>
                  </a:txBody>
                  <a:tcPr/>
                </a:tc>
              </a:tr>
              <a:tr h="673915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680G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0004</a:t>
                      </a:r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836613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kumimoji="1" lang="en-US" altLang="zh-CN" dirty="0" err="1" smtClean="0"/>
              <a:t>Varchar</a:t>
            </a:r>
            <a:r>
              <a:rPr kumimoji="1" lang="zh-CN" altLang="en-US" dirty="0" smtClean="0"/>
              <a:t>主键</a:t>
            </a:r>
            <a:r>
              <a:rPr kumimoji="1" lang="en-US" altLang="zh-CN" dirty="0" smtClean="0"/>
              <a:t>insert</a:t>
            </a:r>
            <a:r>
              <a:rPr kumimoji="1" lang="zh-CN" altLang="en-US" dirty="0" smtClean="0"/>
              <a:t>演示</a:t>
            </a:r>
            <a:endParaRPr kumimoji="1" lang="zh-CN" altLang="en-US" dirty="0"/>
          </a:p>
        </p:txBody>
      </p:sp>
      <p:pic>
        <p:nvPicPr>
          <p:cNvPr id="4" name="内容占位符 3" descr="404a9ec45e97550a9b1b8c5e9c6b766a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3038" b="-1303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3109654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kumimoji="1" lang="zh-CN" altLang="en-US" dirty="0" smtClean="0"/>
              <a:t>过去</a:t>
            </a:r>
            <a:endParaRPr kumimoji="1"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982133" y="1811867"/>
            <a:ext cx="2082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1.</a:t>
            </a:r>
            <a:r>
              <a:rPr kumimoji="1" lang="zh-CN" altLang="en-US" dirty="0" smtClean="0"/>
              <a:t>读写在主库</a:t>
            </a:r>
            <a:endParaRPr kumimoji="1" lang="en-US" altLang="zh-CN" dirty="0" smtClean="0"/>
          </a:p>
          <a:p>
            <a:r>
              <a:rPr kumimoji="1" lang="en-US" altLang="zh-CN" dirty="0" smtClean="0"/>
              <a:t>2.</a:t>
            </a:r>
            <a:r>
              <a:rPr kumimoji="1" lang="zh-CN" altLang="en-US" dirty="0" smtClean="0"/>
              <a:t>读写分离</a:t>
            </a:r>
            <a:endParaRPr kumimoji="1" lang="en-US" altLang="zh-CN" dirty="0" smtClean="0"/>
          </a:p>
          <a:p>
            <a:r>
              <a:rPr kumimoji="1" lang="en-US" altLang="zh-CN" dirty="0" smtClean="0"/>
              <a:t>3.</a:t>
            </a:r>
            <a:r>
              <a:rPr kumimoji="1" lang="zh-CN" altLang="en-US" dirty="0" smtClean="0"/>
              <a:t>数据库分库分表</a:t>
            </a:r>
            <a:endParaRPr kumimoji="1"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3900" y="1417638"/>
            <a:ext cx="1397000" cy="36576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4033" y="1417638"/>
            <a:ext cx="2921000" cy="37846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63433" y="2738438"/>
            <a:ext cx="4521200" cy="24638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862318" y="3778858"/>
            <a:ext cx="24015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从库有流量前提：</a:t>
            </a:r>
            <a:endParaRPr kumimoji="1" lang="en-US" altLang="zh-CN" dirty="0" smtClean="0"/>
          </a:p>
          <a:p>
            <a:r>
              <a:rPr kumimoji="1" lang="en-US" altLang="zh-CN" dirty="0" smtClean="0"/>
              <a:t>1.</a:t>
            </a:r>
            <a:r>
              <a:rPr kumimoji="1" lang="zh-CN" altLang="en-US" dirty="0" smtClean="0"/>
              <a:t>不重要业务</a:t>
            </a:r>
            <a:endParaRPr kumimoji="1" lang="en-US" altLang="zh-CN" dirty="0" smtClean="0"/>
          </a:p>
          <a:p>
            <a:r>
              <a:rPr kumimoji="1" lang="en-US" altLang="zh-CN" dirty="0" smtClean="0"/>
              <a:t>2.</a:t>
            </a:r>
            <a:r>
              <a:rPr kumimoji="1" lang="zh-CN" altLang="en-US" dirty="0" smtClean="0"/>
              <a:t>从库异常时能及时摘除流量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822435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kumimoji="1" lang="zh-CN" altLang="en-US" dirty="0" smtClean="0"/>
              <a:t>自增主键演示</a:t>
            </a:r>
            <a:endParaRPr kumimoji="1" lang="zh-CN" altLang="en-US" dirty="0"/>
          </a:p>
        </p:txBody>
      </p:sp>
      <p:pic>
        <p:nvPicPr>
          <p:cNvPr id="7" name="内容占位符 6" descr="97e1fc32d8b1c5ec14e827eb619795b6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41" r="10341"/>
          <a:stretch>
            <a:fillRect/>
          </a:stretch>
        </p:blipFill>
        <p:spPr>
          <a:xfrm>
            <a:off x="609600" y="1568841"/>
            <a:ext cx="10972800" cy="4525963"/>
          </a:xfrm>
        </p:spPr>
      </p:pic>
    </p:spTree>
    <p:extLst>
      <p:ext uri="{BB962C8B-B14F-4D97-AF65-F5344CB8AC3E}">
        <p14:creationId xmlns:p14="http://schemas.microsoft.com/office/powerpoint/2010/main" val="39011887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b="1" dirty="0"/>
              <a:t>联合索引</a:t>
            </a:r>
            <a:r>
              <a:rPr lang="zh-CN" altLang="en-US" b="1" dirty="0" smtClean="0"/>
              <a:t>最左匹配原则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757004"/>
            <a:ext cx="6288944" cy="4369160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 smtClean="0"/>
              <a:t>图中索引为</a:t>
            </a:r>
            <a:r>
              <a:rPr lang="en-US" altLang="zh-TW" dirty="0" err="1" smtClean="0"/>
              <a:t>idx_a_b_c</a:t>
            </a:r>
            <a:r>
              <a:rPr lang="en-US" altLang="zh-TW" dirty="0" smtClean="0"/>
              <a:t>(a, b, c)</a:t>
            </a:r>
            <a:r>
              <a:rPr lang="zh-TW" altLang="en-US" dirty="0"/>
              <a:t>三个字段联合的</a:t>
            </a:r>
            <a:r>
              <a:rPr lang="zh-TW" altLang="en-US" dirty="0" smtClean="0"/>
              <a:t>索引</a:t>
            </a:r>
            <a:endParaRPr lang="en-US" altLang="zh-TW" dirty="0" smtClean="0"/>
          </a:p>
          <a:p>
            <a:r>
              <a:rPr lang="en-US" altLang="zh-CN" sz="1800" dirty="0"/>
              <a:t>where </a:t>
            </a:r>
            <a:r>
              <a:rPr lang="en-US" altLang="zh-CN" sz="1800" dirty="0" smtClean="0"/>
              <a:t>a=‘Bush’ </a:t>
            </a:r>
            <a:r>
              <a:rPr lang="en-US" altLang="zh-CN" sz="1800" dirty="0"/>
              <a:t>and </a:t>
            </a:r>
            <a:r>
              <a:rPr lang="en-US" altLang="zh-CN" sz="1800" dirty="0" smtClean="0"/>
              <a:t>b=‘Chicago’ and c=‘ping pang’(</a:t>
            </a:r>
            <a:r>
              <a:rPr lang="zh-CN" altLang="en-US" sz="1800" dirty="0" smtClean="0"/>
              <a:t>使用索引</a:t>
            </a:r>
            <a:r>
              <a:rPr lang="en-US" altLang="zh-CN" sz="1800" dirty="0" err="1" smtClean="0">
                <a:solidFill>
                  <a:srgbClr val="0000FF"/>
                </a:solidFill>
              </a:rPr>
              <a:t>idx_a_b_c</a:t>
            </a:r>
            <a:r>
              <a:rPr lang="en-US" altLang="zh-CN" sz="1800" dirty="0" smtClean="0"/>
              <a:t>)</a:t>
            </a:r>
          </a:p>
          <a:p>
            <a:r>
              <a:rPr lang="en-US" altLang="zh-CN" sz="1800" dirty="0"/>
              <a:t>where a=‘Bush’ and b=‘</a:t>
            </a:r>
            <a:r>
              <a:rPr lang="en-US" altLang="zh-CN" sz="1800" dirty="0" smtClean="0"/>
              <a:t>Chicago’</a:t>
            </a:r>
            <a:r>
              <a:rPr lang="en-US" altLang="zh-CN" sz="1800" dirty="0"/>
              <a:t>(</a:t>
            </a:r>
            <a:r>
              <a:rPr lang="zh-CN" altLang="en-US" sz="1800" dirty="0"/>
              <a:t>使用索引</a:t>
            </a:r>
            <a:r>
              <a:rPr lang="en-US" altLang="zh-CN" sz="1800" dirty="0" err="1">
                <a:solidFill>
                  <a:srgbClr val="0000FF"/>
                </a:solidFill>
              </a:rPr>
              <a:t>idx_a_b</a:t>
            </a:r>
            <a:r>
              <a:rPr lang="en-US" altLang="zh-CN" sz="1800" dirty="0" err="1"/>
              <a:t>_c</a:t>
            </a:r>
            <a:r>
              <a:rPr lang="en-US" altLang="zh-CN" sz="1800" dirty="0"/>
              <a:t>)</a:t>
            </a:r>
            <a:endParaRPr kumimoji="1" lang="zh-CN" altLang="en-US" sz="1800" dirty="0"/>
          </a:p>
          <a:p>
            <a:r>
              <a:rPr lang="en-US" altLang="zh-CN" sz="1800" dirty="0"/>
              <a:t>where a=‘Bush’ </a:t>
            </a:r>
            <a:r>
              <a:rPr lang="en-US" altLang="zh-CN" sz="1800" dirty="0" smtClean="0"/>
              <a:t>(</a:t>
            </a:r>
            <a:r>
              <a:rPr lang="zh-CN" altLang="en-US" sz="1800" dirty="0"/>
              <a:t>使用索引</a:t>
            </a:r>
            <a:r>
              <a:rPr lang="en-US" altLang="zh-CN" sz="1800" dirty="0" err="1">
                <a:solidFill>
                  <a:srgbClr val="0000FF"/>
                </a:solidFill>
              </a:rPr>
              <a:t>idx_a</a:t>
            </a:r>
            <a:r>
              <a:rPr lang="en-US" altLang="zh-CN" sz="1800" dirty="0" err="1"/>
              <a:t>_b_c</a:t>
            </a:r>
            <a:r>
              <a:rPr lang="en-US" altLang="zh-CN" sz="1800" dirty="0" smtClean="0"/>
              <a:t>)</a:t>
            </a:r>
          </a:p>
          <a:p>
            <a:r>
              <a:rPr lang="en-US" altLang="zh-CN" sz="1800" dirty="0" smtClean="0"/>
              <a:t>where </a:t>
            </a:r>
            <a:r>
              <a:rPr lang="en-US" altLang="zh-CN" sz="1800" dirty="0"/>
              <a:t>a</a:t>
            </a:r>
            <a:r>
              <a:rPr lang="en-US" altLang="zh-CN" sz="1800" dirty="0" smtClean="0"/>
              <a:t>=</a:t>
            </a:r>
            <a:r>
              <a:rPr lang="en-US" altLang="zh-CN" sz="1800" dirty="0"/>
              <a:t>'Bush' </a:t>
            </a:r>
            <a:r>
              <a:rPr lang="en-US" altLang="zh-CN" sz="1800" dirty="0">
                <a:solidFill>
                  <a:srgbClr val="FF0000"/>
                </a:solidFill>
              </a:rPr>
              <a:t>and </a:t>
            </a:r>
            <a:r>
              <a:rPr lang="en-US" altLang="zh-CN" sz="1800" dirty="0" smtClean="0">
                <a:solidFill>
                  <a:srgbClr val="FF0000"/>
                </a:solidFill>
              </a:rPr>
              <a:t>b&gt;</a:t>
            </a:r>
            <a:r>
              <a:rPr lang="en-US" altLang="zh-CN" sz="1800" dirty="0">
                <a:solidFill>
                  <a:srgbClr val="FF0000"/>
                </a:solidFill>
              </a:rPr>
              <a:t>'Chicago' </a:t>
            </a:r>
            <a:r>
              <a:rPr lang="en-US" altLang="zh-CN" sz="1800" dirty="0"/>
              <a:t>and </a:t>
            </a:r>
            <a:r>
              <a:rPr lang="en-US" altLang="zh-CN" sz="1800" dirty="0" smtClean="0"/>
              <a:t>c=</a:t>
            </a:r>
            <a:r>
              <a:rPr lang="en-US" altLang="zh-CN" sz="1800" dirty="0"/>
              <a:t>'baseball</a:t>
            </a:r>
            <a:r>
              <a:rPr lang="en-US" altLang="zh-CN" sz="1800" dirty="0" smtClean="0"/>
              <a:t>'</a:t>
            </a:r>
            <a:r>
              <a:rPr lang="en-US" altLang="zh-CN" sz="1800" dirty="0"/>
              <a:t>(</a:t>
            </a:r>
            <a:r>
              <a:rPr lang="zh-CN" altLang="en-US" sz="1800" dirty="0">
                <a:solidFill>
                  <a:srgbClr val="E46C0A"/>
                </a:solidFill>
              </a:rPr>
              <a:t>使用索引</a:t>
            </a:r>
            <a:r>
              <a:rPr lang="en-US" altLang="zh-CN" sz="1800" dirty="0" err="1">
                <a:solidFill>
                  <a:srgbClr val="0000FF"/>
                </a:solidFill>
              </a:rPr>
              <a:t>idx_a_b</a:t>
            </a:r>
            <a:r>
              <a:rPr lang="en-US" altLang="zh-CN" sz="1800" dirty="0" err="1">
                <a:solidFill>
                  <a:srgbClr val="E46C0A"/>
                </a:solidFill>
              </a:rPr>
              <a:t>_c</a:t>
            </a:r>
            <a:r>
              <a:rPr lang="en-US" altLang="zh-CN" sz="1800" dirty="0" smtClean="0"/>
              <a:t>);</a:t>
            </a:r>
            <a:endParaRPr kumimoji="1" lang="zh-CN" altLang="en-US" sz="1800" dirty="0"/>
          </a:p>
          <a:p>
            <a:r>
              <a:rPr lang="en-US" altLang="zh-CN" sz="1800" dirty="0"/>
              <a:t>where a=‘Bush</a:t>
            </a:r>
            <a:r>
              <a:rPr lang="en-US" altLang="zh-CN" sz="1800" dirty="0" smtClean="0"/>
              <a:t>’ and c=‘ping pang’ </a:t>
            </a:r>
            <a:r>
              <a:rPr lang="en-US" altLang="zh-CN" sz="1800" dirty="0"/>
              <a:t>(</a:t>
            </a:r>
            <a:r>
              <a:rPr lang="zh-CN" altLang="en-US" sz="1800" dirty="0">
                <a:solidFill>
                  <a:schemeClr val="accent6">
                    <a:lumMod val="75000"/>
                  </a:schemeClr>
                </a:solidFill>
              </a:rPr>
              <a:t>使用索引</a:t>
            </a:r>
            <a:r>
              <a:rPr lang="en-US" altLang="zh-CN" sz="1800" dirty="0" err="1">
                <a:solidFill>
                  <a:srgbClr val="0000FF"/>
                </a:solidFill>
              </a:rPr>
              <a:t>idx_a</a:t>
            </a:r>
            <a:r>
              <a:rPr lang="en-US" altLang="zh-CN" sz="1800" dirty="0" err="1">
                <a:solidFill>
                  <a:schemeClr val="accent6">
                    <a:lumMod val="75000"/>
                  </a:schemeClr>
                </a:solidFill>
              </a:rPr>
              <a:t>_b_c</a:t>
            </a:r>
            <a:r>
              <a:rPr lang="en-US" altLang="zh-CN" sz="1800" dirty="0" smtClean="0"/>
              <a:t>)</a:t>
            </a:r>
          </a:p>
          <a:p>
            <a:r>
              <a:rPr lang="en-US" altLang="zh-CN" sz="1800" dirty="0" smtClean="0"/>
              <a:t>Where </a:t>
            </a:r>
            <a:r>
              <a:rPr lang="en-US" altLang="zh-CN" sz="1800" dirty="0">
                <a:solidFill>
                  <a:srgbClr val="FF0000"/>
                </a:solidFill>
              </a:rPr>
              <a:t>b</a:t>
            </a:r>
            <a:r>
              <a:rPr lang="en-US" altLang="zh-CN" sz="1800" dirty="0"/>
              <a:t>=‘Chicago’ and </a:t>
            </a:r>
            <a:r>
              <a:rPr lang="en-US" altLang="zh-CN" sz="1800" dirty="0">
                <a:solidFill>
                  <a:srgbClr val="FF0000"/>
                </a:solidFill>
              </a:rPr>
              <a:t>c</a:t>
            </a:r>
            <a:r>
              <a:rPr lang="en-US" altLang="zh-CN" sz="1800" dirty="0"/>
              <a:t>=‘ping pang’</a:t>
            </a:r>
            <a:r>
              <a:rPr lang="en-US" altLang="zh-CN" sz="1800" dirty="0" smtClean="0">
                <a:solidFill>
                  <a:srgbClr val="FF0000"/>
                </a:solidFill>
              </a:rPr>
              <a:t>(</a:t>
            </a:r>
            <a:r>
              <a:rPr lang="zh-CN" altLang="en-US" sz="1800" dirty="0">
                <a:solidFill>
                  <a:srgbClr val="FF0000"/>
                </a:solidFill>
              </a:rPr>
              <a:t>不能使用索引</a:t>
            </a:r>
            <a:r>
              <a:rPr lang="en-US" altLang="zh-CN" sz="1800" dirty="0" smtClean="0">
                <a:solidFill>
                  <a:srgbClr val="FF0000"/>
                </a:solidFill>
              </a:rPr>
              <a:t>)</a:t>
            </a:r>
            <a:endParaRPr lang="en-US" altLang="zh-CN" sz="1800" dirty="0">
              <a:solidFill>
                <a:srgbClr val="FF0000"/>
              </a:solidFill>
            </a:endParaRPr>
          </a:p>
          <a:p>
            <a:r>
              <a:rPr lang="en-US" altLang="zh-CN" sz="1800" dirty="0" smtClean="0"/>
              <a:t>Where </a:t>
            </a:r>
            <a:r>
              <a:rPr lang="en-US" altLang="zh-CN" sz="1800" dirty="0" smtClean="0">
                <a:solidFill>
                  <a:srgbClr val="FF0000"/>
                </a:solidFill>
              </a:rPr>
              <a:t>c</a:t>
            </a:r>
            <a:r>
              <a:rPr lang="en-US" altLang="zh-CN" sz="1800" dirty="0"/>
              <a:t>=‘ping pang’</a:t>
            </a:r>
            <a:r>
              <a:rPr lang="en-US" altLang="zh-CN" sz="1800" dirty="0" smtClean="0">
                <a:solidFill>
                  <a:srgbClr val="FF0000"/>
                </a:solidFill>
              </a:rPr>
              <a:t>(</a:t>
            </a:r>
            <a:r>
              <a:rPr lang="zh-CN" altLang="en-US" sz="1800" dirty="0" smtClean="0">
                <a:solidFill>
                  <a:srgbClr val="FF0000"/>
                </a:solidFill>
              </a:rPr>
              <a:t>不能使用索引</a:t>
            </a:r>
            <a:r>
              <a:rPr lang="en-US" altLang="zh-CN" sz="1800" dirty="0" smtClean="0">
                <a:solidFill>
                  <a:srgbClr val="FF0000"/>
                </a:solidFill>
              </a:rPr>
              <a:t>)</a:t>
            </a:r>
            <a:endParaRPr lang="en-US" altLang="zh-CN" sz="1800" dirty="0">
              <a:solidFill>
                <a:srgbClr val="FF0000"/>
              </a:solidFill>
            </a:endParaRPr>
          </a:p>
          <a:p>
            <a:endParaRPr lang="en-US" altLang="zh-CN" sz="1800" dirty="0" smtClean="0"/>
          </a:p>
          <a:p>
            <a:endParaRPr kumimoji="1" lang="zh-CN" altLang="en-US" sz="1800" dirty="0"/>
          </a:p>
          <a:p>
            <a:endParaRPr kumimoji="1" lang="zh-CN" altLang="en-US" sz="18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4946" y="1663700"/>
            <a:ext cx="4607454" cy="446246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6677" y="2745472"/>
            <a:ext cx="3770373" cy="2102374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7127346" y="1772684"/>
            <a:ext cx="2953935" cy="422503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7127346" y="1804045"/>
            <a:ext cx="1966189" cy="470398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7127346" y="1804045"/>
            <a:ext cx="920114" cy="532261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454828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xit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 animBg="1"/>
      <p:bldP spid="9" grpId="1" animBg="1"/>
      <p:bldP spid="9" grpId="2" animBg="1"/>
      <p:bldP spid="9" grpId="3" animBg="1"/>
      <p:bldP spid="10" grpId="0" animBg="1"/>
      <p:bldP spid="10" grpId="1" animBg="1"/>
      <p:bldP spid="10" grpId="2" animBg="1"/>
      <p:bldP spid="10" grpId="3" animBg="1"/>
      <p:bldP spid="10" grpId="4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kumimoji="1" lang="zh-CN" altLang="en-US" dirty="0" smtClean="0"/>
              <a:t>表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600201"/>
            <a:ext cx="6003273" cy="4525963"/>
          </a:xfrm>
        </p:spPr>
        <p:txBody>
          <a:bodyPr>
            <a:normAutofit fontScale="92500" lnSpcReduction="20000"/>
          </a:bodyPr>
          <a:lstStyle/>
          <a:p>
            <a:r>
              <a:rPr kumimoji="1" lang="zh-CN" altLang="en-US" dirty="0" smtClean="0"/>
              <a:t>索引也是表</a:t>
            </a:r>
            <a:r>
              <a:rPr kumimoji="1" lang="en-US" altLang="zh-CN" dirty="0" smtClean="0"/>
              <a:t>, </a:t>
            </a:r>
            <a:r>
              <a:rPr kumimoji="1" lang="zh-CN" altLang="en-US" dirty="0" smtClean="0"/>
              <a:t>包含了主键信息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索引越多影响写入性能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主键越大，索引越大</a:t>
            </a:r>
            <a:r>
              <a:rPr kumimoji="1" lang="en-US" altLang="zh-CN" dirty="0" smtClean="0"/>
              <a:t>(</a:t>
            </a:r>
            <a:r>
              <a:rPr kumimoji="1" lang="zh-CN" altLang="en-US" dirty="0" smtClean="0"/>
              <a:t>不要用</a:t>
            </a:r>
            <a:r>
              <a:rPr kumimoji="1" lang="en-US" altLang="zh-CN" dirty="0" err="1" smtClean="0"/>
              <a:t>varchar</a:t>
            </a:r>
            <a:r>
              <a:rPr kumimoji="1" lang="en-US" altLang="zh-CN" dirty="0" smtClean="0"/>
              <a:t>)</a:t>
            </a:r>
          </a:p>
          <a:p>
            <a:r>
              <a:rPr kumimoji="1" lang="zh-CN" altLang="en-US" dirty="0" smtClean="0"/>
              <a:t>多大合适</a:t>
            </a:r>
            <a:r>
              <a:rPr kumimoji="1" lang="en-US" altLang="zh-CN" dirty="0" smtClean="0"/>
              <a:t>(500w?)</a:t>
            </a:r>
          </a:p>
          <a:p>
            <a:pPr lvl="1"/>
            <a:r>
              <a:rPr kumimoji="1" lang="zh-CN" altLang="en-US" sz="1800" dirty="0" smtClean="0"/>
              <a:t>数据库没有表大小限制</a:t>
            </a:r>
            <a:endParaRPr kumimoji="1" lang="en-US" altLang="zh-CN" sz="1800" dirty="0" smtClean="0"/>
          </a:p>
          <a:p>
            <a:pPr lvl="1"/>
            <a:r>
              <a:rPr kumimoji="1" lang="zh-CN" altLang="en-US" sz="1800" dirty="0" smtClean="0">
                <a:solidFill>
                  <a:srgbClr val="FF0000"/>
                </a:solidFill>
              </a:rPr>
              <a:t>大表会影响后续</a:t>
            </a:r>
            <a:r>
              <a:rPr kumimoji="1" lang="en-US" altLang="zh-CN" sz="1800" dirty="0" smtClean="0">
                <a:solidFill>
                  <a:srgbClr val="FF0000"/>
                </a:solidFill>
              </a:rPr>
              <a:t>DDL</a:t>
            </a:r>
            <a:r>
              <a:rPr kumimoji="1" lang="zh-CN" altLang="en-US" sz="1800" dirty="0" smtClean="0">
                <a:solidFill>
                  <a:srgbClr val="FF0000"/>
                </a:solidFill>
              </a:rPr>
              <a:t>操作</a:t>
            </a:r>
            <a:endParaRPr kumimoji="1" lang="en-US" altLang="zh-CN" sz="1800" dirty="0" smtClean="0">
              <a:solidFill>
                <a:srgbClr val="FF0000"/>
              </a:solidFill>
            </a:endParaRPr>
          </a:p>
          <a:p>
            <a:pPr lvl="1"/>
            <a:r>
              <a:rPr kumimoji="1" lang="zh-CN" altLang="en-US" sz="1800" dirty="0" smtClean="0">
                <a:solidFill>
                  <a:srgbClr val="FF0000"/>
                </a:solidFill>
              </a:rPr>
              <a:t>影响数仓数据同步</a:t>
            </a:r>
            <a:endParaRPr kumimoji="1" lang="en-US" altLang="zh-CN" sz="1800" dirty="0" smtClean="0">
              <a:solidFill>
                <a:srgbClr val="FF0000"/>
              </a:solidFill>
            </a:endParaRPr>
          </a:p>
          <a:p>
            <a:pPr lvl="1"/>
            <a:r>
              <a:rPr kumimoji="1" lang="zh-CN" altLang="en-US" sz="1800" dirty="0" smtClean="0">
                <a:solidFill>
                  <a:srgbClr val="FF0000"/>
                </a:solidFill>
              </a:rPr>
              <a:t>影响数据库备份恢复</a:t>
            </a:r>
            <a:endParaRPr kumimoji="1" lang="en-US" altLang="zh-CN" sz="1800" dirty="0" smtClean="0">
              <a:solidFill>
                <a:srgbClr val="FF0000"/>
              </a:solidFill>
            </a:endParaRPr>
          </a:p>
          <a:p>
            <a:r>
              <a:rPr kumimoji="1" lang="en-US" altLang="zh-CN" dirty="0" err="1" smtClean="0"/>
              <a:t>Varchar</a:t>
            </a:r>
            <a:r>
              <a:rPr kumimoji="1" lang="en-US" altLang="zh-CN" dirty="0" smtClean="0"/>
              <a:t> </a:t>
            </a:r>
            <a:r>
              <a:rPr kumimoji="1" lang="zh-CN" altLang="en-US" dirty="0" smtClean="0"/>
              <a:t>类型主键问题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插入</a:t>
            </a:r>
            <a:r>
              <a:rPr kumimoji="1" lang="en-US" altLang="zh-CN" dirty="0" smtClean="0"/>
              <a:t>(</a:t>
            </a:r>
            <a:r>
              <a:rPr kumimoji="1" lang="zh-CN" altLang="en-US" dirty="0" smtClean="0"/>
              <a:t>可能</a:t>
            </a:r>
            <a:r>
              <a:rPr kumimoji="1" lang="en-US" altLang="zh-CN" dirty="0" smtClean="0"/>
              <a:t>)</a:t>
            </a:r>
            <a:r>
              <a:rPr kumimoji="1" lang="zh-CN" altLang="en-US" dirty="0" smtClean="0"/>
              <a:t>引发</a:t>
            </a:r>
            <a:r>
              <a:rPr kumimoji="1" lang="en-US" altLang="zh-CN" dirty="0" err="1" smtClean="0"/>
              <a:t>B+tree</a:t>
            </a:r>
            <a:r>
              <a:rPr kumimoji="1" lang="en-US" altLang="zh-CN" dirty="0" smtClean="0"/>
              <a:t> IO</a:t>
            </a:r>
            <a:r>
              <a:rPr kumimoji="1" lang="zh-CN" altLang="en-US" dirty="0" smtClean="0"/>
              <a:t>问题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二级索引变大，写入性能差</a:t>
            </a:r>
            <a:endParaRPr kumimoji="1" lang="en-US" altLang="zh-CN" dirty="0" smtClean="0"/>
          </a:p>
        </p:txBody>
      </p:sp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9071634"/>
              </p:ext>
            </p:extLst>
          </p:nvPr>
        </p:nvGraphicFramePr>
        <p:xfrm>
          <a:off x="6612873" y="2361559"/>
          <a:ext cx="4969528" cy="40434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84764"/>
                <a:gridCol w="2484764"/>
              </a:tblGrid>
              <a:tr h="673915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表大小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Page</a:t>
                      </a:r>
                      <a:r>
                        <a:rPr lang="en-US" altLang="zh-CN" baseline="0" dirty="0" smtClean="0"/>
                        <a:t> level</a:t>
                      </a:r>
                      <a:endParaRPr lang="zh-CN" altLang="en-US" dirty="0"/>
                    </a:p>
                  </a:txBody>
                  <a:tcPr/>
                </a:tc>
              </a:tr>
              <a:tr h="673915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96k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0000</a:t>
                      </a:r>
                      <a:endParaRPr lang="zh-CN" altLang="en-US" dirty="0"/>
                    </a:p>
                  </a:txBody>
                  <a:tcPr/>
                </a:tc>
              </a:tr>
              <a:tr h="673915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450M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0001</a:t>
                      </a:r>
                      <a:endParaRPr lang="zh-CN" altLang="en-US" dirty="0"/>
                    </a:p>
                  </a:txBody>
                  <a:tcPr/>
                </a:tc>
              </a:tr>
              <a:tr h="673915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2.2G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0002</a:t>
                      </a:r>
                      <a:endParaRPr lang="zh-CN" altLang="en-US" dirty="0"/>
                    </a:p>
                  </a:txBody>
                  <a:tcPr/>
                </a:tc>
              </a:tr>
              <a:tr h="673915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19G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0003</a:t>
                      </a:r>
                      <a:endParaRPr lang="zh-CN" altLang="en-US" dirty="0"/>
                    </a:p>
                  </a:txBody>
                  <a:tcPr/>
                </a:tc>
              </a:tr>
              <a:tr h="673915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680G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0004</a:t>
                      </a:r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488760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kumimoji="1" lang="zh-CHT" altLang="en-US" dirty="0"/>
              <a:t>慢</a:t>
            </a:r>
            <a:r>
              <a:rPr kumimoji="1" lang="en-US" altLang="zh-CHT" dirty="0"/>
              <a:t>SQL</a:t>
            </a:r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-104" r="-1071"/>
          <a:stretch/>
        </p:blipFill>
        <p:spPr>
          <a:xfrm>
            <a:off x="6530985" y="1600201"/>
            <a:ext cx="3018109" cy="4525963"/>
          </a:xfrm>
        </p:spPr>
      </p:pic>
      <p:sp>
        <p:nvSpPr>
          <p:cNvPr id="5" name="文本框 4"/>
          <p:cNvSpPr txBox="1"/>
          <p:nvPr/>
        </p:nvSpPr>
        <p:spPr>
          <a:xfrm>
            <a:off x="940066" y="1765017"/>
            <a:ext cx="5250155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一</a:t>
            </a:r>
            <a:r>
              <a:rPr kumimoji="1" lang="en-US" altLang="zh-CN" dirty="0"/>
              <a:t>、</a:t>
            </a:r>
            <a:r>
              <a:rPr kumimoji="1" lang="zh-CN" altLang="en-US" dirty="0" smtClean="0"/>
              <a:t>应用端问题：</a:t>
            </a:r>
            <a:endParaRPr kumimoji="1" lang="en-US" altLang="zh-CN" dirty="0" smtClean="0"/>
          </a:p>
          <a:p>
            <a:r>
              <a:rPr kumimoji="1" lang="en-US" altLang="zh-CN" dirty="0" smtClean="0"/>
              <a:t>1.</a:t>
            </a:r>
            <a:r>
              <a:rPr kumimoji="1" lang="zh-CN" altLang="en-US" dirty="0" smtClean="0"/>
              <a:t>应用繁忙，处理慢</a:t>
            </a:r>
            <a:endParaRPr kumimoji="1" lang="en-US" altLang="zh-CN" dirty="0" smtClean="0"/>
          </a:p>
          <a:p>
            <a:r>
              <a:rPr kumimoji="1" lang="en-US" altLang="zh-CN" dirty="0" smtClean="0"/>
              <a:t>2.Vm</a:t>
            </a:r>
            <a:r>
              <a:rPr kumimoji="1" lang="zh-CN" altLang="en-US" dirty="0" smtClean="0"/>
              <a:t>所在宿主机问题</a:t>
            </a:r>
            <a:endParaRPr kumimoji="1" lang="en-US" altLang="zh-CN" dirty="0" smtClean="0"/>
          </a:p>
          <a:p>
            <a:endParaRPr kumimoji="1" lang="en-US" altLang="zh-CN" dirty="0"/>
          </a:p>
          <a:p>
            <a:r>
              <a:rPr kumimoji="1" lang="zh-CN" altLang="en-US" dirty="0" smtClean="0"/>
              <a:t>二、网络问题</a:t>
            </a:r>
            <a:endParaRPr kumimoji="1" lang="en-US" altLang="zh-CN" dirty="0" smtClean="0"/>
          </a:p>
          <a:p>
            <a:r>
              <a:rPr kumimoji="1" lang="en-US" altLang="zh-CN" dirty="0" smtClean="0"/>
              <a:t>1. </a:t>
            </a:r>
            <a:r>
              <a:rPr kumimoji="1" lang="zh-CN" altLang="en-US" dirty="0" smtClean="0"/>
              <a:t>网络丢包，重传</a:t>
            </a:r>
            <a:endParaRPr kumimoji="1" lang="en-US" altLang="zh-CN" dirty="0" smtClean="0"/>
          </a:p>
          <a:p>
            <a:r>
              <a:rPr kumimoji="1" lang="en-US" altLang="zh-CN" dirty="0" smtClean="0"/>
              <a:t>2. </a:t>
            </a:r>
            <a:r>
              <a:rPr kumimoji="1" lang="zh-CN" altLang="en-US" dirty="0" smtClean="0"/>
              <a:t>网卡满</a:t>
            </a:r>
            <a:r>
              <a:rPr kumimoji="1" lang="en-US" altLang="zh-CN" dirty="0" smtClean="0"/>
              <a:t>(</a:t>
            </a:r>
            <a:r>
              <a:rPr kumimoji="1" lang="zh-CN" altLang="en-US" dirty="0" smtClean="0"/>
              <a:t>应用端或数据库端</a:t>
            </a:r>
            <a:r>
              <a:rPr kumimoji="1" lang="en-US" altLang="zh-CN" dirty="0" smtClean="0"/>
              <a:t>)</a:t>
            </a:r>
          </a:p>
          <a:p>
            <a:endParaRPr kumimoji="1" lang="en-US" altLang="zh-CN" dirty="0"/>
          </a:p>
          <a:p>
            <a:r>
              <a:rPr kumimoji="1" lang="zh-CN" altLang="en-US" dirty="0" smtClean="0"/>
              <a:t>三、数据库端</a:t>
            </a:r>
            <a:endParaRPr kumimoji="1" lang="en-US" altLang="zh-CN" dirty="0" smtClean="0"/>
          </a:p>
          <a:p>
            <a:pPr marL="342900" indent="-342900">
              <a:buAutoNum type="arabicPeriod"/>
            </a:pPr>
            <a:r>
              <a:rPr kumimoji="1" lang="zh-CN" altLang="en-US" dirty="0" smtClean="0"/>
              <a:t>数据库机器问题（如</a:t>
            </a:r>
            <a:r>
              <a:rPr kumimoji="1" lang="en-US" altLang="zh-CN" dirty="0" smtClean="0"/>
              <a:t>Raid </a:t>
            </a:r>
            <a:r>
              <a:rPr kumimoji="1" lang="zh-CN" altLang="en-US" dirty="0" smtClean="0"/>
              <a:t>卡充放电、重置等等）</a:t>
            </a:r>
            <a:endParaRPr kumimoji="1" lang="en-US" altLang="zh-CN" dirty="0" smtClean="0"/>
          </a:p>
          <a:p>
            <a:pPr marL="342900" indent="-342900">
              <a:buAutoNum type="arabicPeriod"/>
            </a:pPr>
            <a:r>
              <a:rPr kumimoji="1" lang="en-US" altLang="zh-CN" dirty="0" smtClean="0">
                <a:solidFill>
                  <a:srgbClr val="FF0000"/>
                </a:solidFill>
              </a:rPr>
              <a:t>SQL</a:t>
            </a:r>
            <a:r>
              <a:rPr kumimoji="1" lang="zh-CN" altLang="en-US" dirty="0" smtClean="0">
                <a:solidFill>
                  <a:srgbClr val="FF0000"/>
                </a:solidFill>
              </a:rPr>
              <a:t>慢</a:t>
            </a:r>
            <a:endParaRPr kumimoji="1" lang="en-US" altLang="zh-CN" dirty="0" smtClean="0">
              <a:solidFill>
                <a:srgbClr val="FF0000"/>
              </a:solidFill>
            </a:endParaRPr>
          </a:p>
          <a:p>
            <a:pPr marL="342900" indent="-342900">
              <a:buAutoNum type="arabicPeriod"/>
            </a:pPr>
            <a:r>
              <a:rPr kumimoji="1" lang="zh-CN" altLang="en-US" dirty="0" smtClean="0">
                <a:solidFill>
                  <a:srgbClr val="FF0000"/>
                </a:solidFill>
              </a:rPr>
              <a:t>锁等待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60075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kumimoji="1" lang="en-US" altLang="zh-CN" dirty="0" smtClean="0"/>
              <a:t>2019-07-31</a:t>
            </a:r>
            <a:r>
              <a:rPr kumimoji="1" lang="zh-CN" altLang="en-US" dirty="0" smtClean="0"/>
              <a:t>杂志秒杀</a:t>
            </a:r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32" r="-349"/>
          <a:stretch/>
        </p:blipFill>
        <p:spPr>
          <a:xfrm>
            <a:off x="2490350" y="1600201"/>
            <a:ext cx="9466633" cy="4525963"/>
          </a:xfrm>
        </p:spPr>
      </p:pic>
    </p:spTree>
    <p:extLst>
      <p:ext uri="{BB962C8B-B14F-4D97-AF65-F5344CB8AC3E}">
        <p14:creationId xmlns:p14="http://schemas.microsoft.com/office/powerpoint/2010/main" val="13269780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内容占位符 11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1940" b="-2921"/>
          <a:stretch/>
        </p:blipFill>
        <p:spPr>
          <a:xfrm>
            <a:off x="157500" y="4358102"/>
            <a:ext cx="10972800" cy="2606287"/>
          </a:xfrm>
        </p:spPr>
      </p:pic>
      <p:sp>
        <p:nvSpPr>
          <p:cNvPr id="13" name="文本框 12"/>
          <p:cNvSpPr txBox="1"/>
          <p:nvPr/>
        </p:nvSpPr>
        <p:spPr>
          <a:xfrm>
            <a:off x="296864" y="2112654"/>
            <a:ext cx="1283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</a:t>
            </a:r>
            <a:r>
              <a:rPr kumimoji="1" lang="en-US" altLang="zh-CN" dirty="0" smtClean="0"/>
              <a:t>.</a:t>
            </a:r>
            <a:r>
              <a:rPr kumimoji="1" lang="zh-CN" altLang="en-US" dirty="0" smtClean="0"/>
              <a:t>执行计划</a:t>
            </a:r>
            <a:endParaRPr kumimoji="1" lang="zh-CN" altLang="en-US" dirty="0"/>
          </a:p>
        </p:txBody>
      </p:sp>
      <p:sp>
        <p:nvSpPr>
          <p:cNvPr id="14" name="文本框 13"/>
          <p:cNvSpPr txBox="1"/>
          <p:nvPr/>
        </p:nvSpPr>
        <p:spPr>
          <a:xfrm>
            <a:off x="296864" y="674481"/>
            <a:ext cx="988019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1.</a:t>
            </a:r>
            <a:r>
              <a:rPr kumimoji="1" lang="zh-CN" altLang="en-US" dirty="0" smtClean="0"/>
              <a:t>减库存</a:t>
            </a:r>
            <a:r>
              <a:rPr kumimoji="1" lang="en-US" altLang="zh-CN" dirty="0" smtClean="0"/>
              <a:t>SQL</a:t>
            </a:r>
            <a:r>
              <a:rPr kumimoji="1" lang="zh-CN" altLang="en-US" dirty="0" smtClean="0"/>
              <a:t>：</a:t>
            </a:r>
            <a:r>
              <a:rPr kumimoji="1" lang="en-US" altLang="zh-CN" dirty="0" smtClean="0"/>
              <a:t/>
            </a:r>
            <a:br>
              <a:rPr kumimoji="1" lang="en-US" altLang="zh-CN" dirty="0" smtClean="0"/>
            </a:br>
            <a:r>
              <a:rPr kumimoji="1" lang="en-US" altLang="zh-CN" dirty="0" smtClean="0"/>
              <a:t>UPDATE </a:t>
            </a:r>
            <a:r>
              <a:rPr kumimoji="1" lang="en-US" altLang="zh-CN" dirty="0"/>
              <a:t>sku_stock_3737 SET stock = stock - 1, </a:t>
            </a:r>
            <a:r>
              <a:rPr kumimoji="1" lang="en-US" altLang="zh-CN" dirty="0" err="1"/>
              <a:t>update_time</a:t>
            </a:r>
            <a:r>
              <a:rPr kumimoji="1" lang="en-US" altLang="zh-CN" dirty="0"/>
              <a:t> = NOW(), </a:t>
            </a:r>
            <a:r>
              <a:rPr kumimoji="1" lang="en-US" altLang="zh-CN" dirty="0" err="1"/>
              <a:t>stock_version</a:t>
            </a:r>
            <a:r>
              <a:rPr kumimoji="1" lang="en-US" altLang="zh-CN" dirty="0"/>
              <a:t> = </a:t>
            </a:r>
            <a:r>
              <a:rPr kumimoji="1" lang="en-US" altLang="zh-CN" dirty="0" err="1"/>
              <a:t>stock_version</a:t>
            </a:r>
            <a:r>
              <a:rPr kumimoji="1" lang="en-US" altLang="zh-CN" dirty="0"/>
              <a:t> + 1 </a:t>
            </a:r>
            <a:endParaRPr kumimoji="1" lang="en-US" altLang="zh-CN" dirty="0" smtClean="0"/>
          </a:p>
          <a:p>
            <a:r>
              <a:rPr kumimoji="1" lang="en-US" altLang="zh-CN" dirty="0" smtClean="0"/>
              <a:t>WHERE </a:t>
            </a:r>
            <a:r>
              <a:rPr kumimoji="1" lang="en-US" altLang="zh-CN" dirty="0" err="1"/>
              <a:t>stock_id</a:t>
            </a:r>
            <a:r>
              <a:rPr kumimoji="1" lang="en-US" altLang="zh-CN" dirty="0"/>
              <a:t> = 556350839721625 AND stock &gt;= 1 AND status = 1</a:t>
            </a:r>
            <a:endParaRPr kumimoji="1" lang="zh-CN" altLang="en-US" dirty="0"/>
          </a:p>
        </p:txBody>
      </p:sp>
      <p:sp>
        <p:nvSpPr>
          <p:cNvPr id="16" name="文本框 15"/>
          <p:cNvSpPr txBox="1"/>
          <p:nvPr/>
        </p:nvSpPr>
        <p:spPr>
          <a:xfrm>
            <a:off x="289440" y="3888269"/>
            <a:ext cx="21143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3</a:t>
            </a:r>
            <a:r>
              <a:rPr kumimoji="1" lang="en-US" altLang="zh-CN" dirty="0" smtClean="0"/>
              <a:t>.DBPlus</a:t>
            </a:r>
            <a:r>
              <a:rPr kumimoji="1" lang="en-US" altLang="zh-CN" dirty="0"/>
              <a:t> </a:t>
            </a:r>
            <a:r>
              <a:rPr kumimoji="1" lang="zh-CN" altLang="en-US" dirty="0" smtClean="0"/>
              <a:t>慢</a:t>
            </a:r>
            <a:r>
              <a:rPr kumimoji="1" lang="en-US" altLang="zh-CN" dirty="0" smtClean="0"/>
              <a:t>SQL</a:t>
            </a:r>
            <a:r>
              <a:rPr kumimoji="1" lang="zh-CN" altLang="en-US" dirty="0" smtClean="0"/>
              <a:t>告警</a:t>
            </a:r>
            <a:endParaRPr kumimoji="1" lang="zh-CN" altLang="en-US" dirty="0"/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864" y="2481986"/>
            <a:ext cx="11404600" cy="1041400"/>
          </a:xfrm>
          <a:prstGeom prst="rect">
            <a:avLst/>
          </a:prstGeom>
        </p:spPr>
      </p:pic>
      <p:sp>
        <p:nvSpPr>
          <p:cNvPr id="2" name="矩形标注 1"/>
          <p:cNvSpPr/>
          <p:nvPr/>
        </p:nvSpPr>
        <p:spPr>
          <a:xfrm>
            <a:off x="8517467" y="2112654"/>
            <a:ext cx="1303866" cy="799879"/>
          </a:xfrm>
          <a:prstGeom prst="wedgeRectCallout">
            <a:avLst>
              <a:gd name="adj1" fmla="val 147998"/>
              <a:gd name="adj2" fmla="val 92138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一行记录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159223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6" grpId="0"/>
      <p:bldP spid="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6242" y="1266879"/>
            <a:ext cx="6350000" cy="48260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210190" y="1266879"/>
            <a:ext cx="479605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dirty="0"/>
              <a:t>MySQL slow log</a:t>
            </a:r>
          </a:p>
          <a:p>
            <a:pPr marL="857250" lvl="1" indent="-457200"/>
            <a:r>
              <a:rPr kumimoji="1" lang="zh-CN" altLang="en-US" dirty="0"/>
              <a:t>锁等待时间不算</a:t>
            </a:r>
            <a:r>
              <a:rPr kumimoji="1" lang="en-US" altLang="zh-CN" dirty="0" err="1"/>
              <a:t>execution_time</a:t>
            </a:r>
            <a:endParaRPr kumimoji="1" lang="en-US" altLang="zh-CN" dirty="0"/>
          </a:p>
          <a:p>
            <a:pPr marL="857250" lvl="1" indent="-457200"/>
            <a:r>
              <a:rPr kumimoji="1" lang="en-US" altLang="zh-CN" dirty="0"/>
              <a:t>SQL </a:t>
            </a:r>
            <a:r>
              <a:rPr kumimoji="1" lang="zh-CN" altLang="en-US" dirty="0"/>
              <a:t>执行完，才记录</a:t>
            </a:r>
            <a:endParaRPr kumimoji="1" lang="en-US" altLang="zh-CN" dirty="0"/>
          </a:p>
          <a:p>
            <a:r>
              <a:rPr kumimoji="1" lang="en-US" altLang="zh-CN" dirty="0" err="1"/>
              <a:t>Processlist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获取执行时间超过设定的</a:t>
            </a:r>
            <a:r>
              <a:rPr kumimoji="1" lang="en-US" altLang="zh-CN" dirty="0" smtClean="0"/>
              <a:t>SQL</a:t>
            </a:r>
            <a:endParaRPr kumimoji="1" lang="en-US" altLang="zh-CN" dirty="0"/>
          </a:p>
        </p:txBody>
      </p:sp>
      <p:sp>
        <p:nvSpPr>
          <p:cNvPr id="7" name="矩形 6"/>
          <p:cNvSpPr/>
          <p:nvPr/>
        </p:nvSpPr>
        <p:spPr>
          <a:xfrm>
            <a:off x="7071007" y="1897269"/>
            <a:ext cx="2351776" cy="2303294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zh-CN" altLang="en-US" dirty="0" smtClean="0">
                <a:solidFill>
                  <a:srgbClr val="FF0000"/>
                </a:solidFill>
              </a:rPr>
              <a:t>执行时间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5200879" y="2819310"/>
            <a:ext cx="1556558" cy="1846923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zh-CN" altLang="en-US" dirty="0" smtClean="0">
                <a:solidFill>
                  <a:srgbClr val="FF0000"/>
                </a:solidFill>
              </a:rPr>
              <a:t>等待时间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cxnSp>
        <p:nvCxnSpPr>
          <p:cNvPr id="16" name="曲线连接符 15"/>
          <p:cNvCxnSpPr/>
          <p:nvPr/>
        </p:nvCxnSpPr>
        <p:spPr>
          <a:xfrm>
            <a:off x="1881421" y="1442552"/>
            <a:ext cx="5001444" cy="1019194"/>
          </a:xfrm>
          <a:prstGeom prst="curved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曲线连接符 17"/>
          <p:cNvCxnSpPr/>
          <p:nvPr/>
        </p:nvCxnSpPr>
        <p:spPr>
          <a:xfrm>
            <a:off x="1411066" y="2268860"/>
            <a:ext cx="3595176" cy="1290479"/>
          </a:xfrm>
          <a:prstGeom prst="curved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正偏差 18"/>
          <p:cNvSpPr/>
          <p:nvPr/>
        </p:nvSpPr>
        <p:spPr>
          <a:xfrm>
            <a:off x="6757437" y="3653418"/>
            <a:ext cx="313570" cy="329278"/>
          </a:xfrm>
          <a:prstGeom prst="mathPlus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210190" y="3738898"/>
            <a:ext cx="457175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CN" altLang="en-US" dirty="0"/>
              <a:t>微店慢</a:t>
            </a:r>
            <a:r>
              <a:rPr kumimoji="1" lang="en-US" altLang="zh-CN" dirty="0"/>
              <a:t>SQL</a:t>
            </a:r>
            <a:r>
              <a:rPr kumimoji="1" lang="zh-CN" altLang="en-US" dirty="0"/>
              <a:t>处理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实时获取慢</a:t>
            </a:r>
            <a:r>
              <a:rPr kumimoji="1" lang="en-US" altLang="zh-CN" dirty="0"/>
              <a:t>SQL+</a:t>
            </a:r>
            <a:r>
              <a:rPr kumimoji="1" lang="zh-CN" altLang="en-US" dirty="0"/>
              <a:t>结合</a:t>
            </a:r>
            <a:r>
              <a:rPr kumimoji="1" lang="en-US" altLang="zh-CN" dirty="0"/>
              <a:t>slow log</a:t>
            </a:r>
            <a:r>
              <a:rPr kumimoji="1" lang="zh-CN" altLang="en-US" dirty="0"/>
              <a:t>文件分析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分表转换成同一个</a:t>
            </a:r>
            <a:r>
              <a:rPr kumimoji="1" lang="en-US" altLang="zh-CN" dirty="0" smtClean="0"/>
              <a:t>SQL</a:t>
            </a: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167" y="5317173"/>
            <a:ext cx="5321300" cy="1104900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307710" y="1148674"/>
            <a:ext cx="1556558" cy="1846923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01674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9" grpId="0" animBg="1"/>
      <p:bldP spid="20" grpId="0" build="allAtOnce"/>
      <p:bldP spid="22" grpId="0" animBg="1"/>
      <p:bldP spid="22" grpId="1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kumimoji="1" lang="zh-CN" altLang="en-US" dirty="0" smtClean="0"/>
              <a:t>慢</a:t>
            </a:r>
            <a:r>
              <a:rPr kumimoji="1" lang="en-US" altLang="zh-CN" dirty="0" smtClean="0"/>
              <a:t>SQL</a:t>
            </a:r>
            <a:r>
              <a:rPr kumimoji="1" lang="zh-CN" altLang="en-US" dirty="0" smtClean="0"/>
              <a:t>处理</a:t>
            </a:r>
            <a:r>
              <a:rPr kumimoji="1" lang="en-US" altLang="zh-CN" dirty="0" smtClean="0"/>
              <a:t>-</a:t>
            </a:r>
            <a:r>
              <a:rPr kumimoji="1" lang="zh-CN" altLang="en-US" dirty="0" smtClean="0"/>
              <a:t>预防</a:t>
            </a:r>
            <a:endParaRPr kumimoji="1"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680378" y="1841175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出问题了才发现</a:t>
            </a:r>
            <a:endParaRPr kumimoji="1" lang="zh-CN" altLang="en-US" dirty="0"/>
          </a:p>
        </p:txBody>
      </p:sp>
      <p:pic>
        <p:nvPicPr>
          <p:cNvPr id="14" name="内容占位符 13"/>
          <p:cNvPicPr>
            <a:picLocks noGrp="1" noChangeAspect="1"/>
          </p:cNvPicPr>
          <p:nvPr>
            <p:ph idx="1"/>
          </p:nvPr>
        </p:nvPicPr>
        <p:blipFill>
          <a:blip r:embed="rId3"/>
          <a:srcRect t="7367" b="7367"/>
          <a:stretch>
            <a:fillRect/>
          </a:stretch>
        </p:blipFill>
        <p:spPr>
          <a:xfrm>
            <a:off x="889166" y="2447350"/>
            <a:ext cx="10693234" cy="4410650"/>
          </a:xfrm>
        </p:spPr>
      </p:pic>
    </p:spTree>
    <p:extLst>
      <p:ext uri="{BB962C8B-B14F-4D97-AF65-F5344CB8AC3E}">
        <p14:creationId xmlns:p14="http://schemas.microsoft.com/office/powerpoint/2010/main" val="108310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kumimoji="1" lang="zh-CN" altLang="en-US" dirty="0"/>
              <a:t>慢</a:t>
            </a:r>
            <a:r>
              <a:rPr kumimoji="1" lang="en-US" altLang="zh-CN" dirty="0"/>
              <a:t>SQL</a:t>
            </a:r>
            <a:r>
              <a:rPr kumimoji="1" lang="zh-CN" altLang="en-US" dirty="0"/>
              <a:t>处理</a:t>
            </a:r>
            <a:r>
              <a:rPr kumimoji="1" lang="en-US" altLang="zh-CN" dirty="0"/>
              <a:t>-</a:t>
            </a:r>
            <a:r>
              <a:rPr kumimoji="1" lang="zh-CN" altLang="en-US" dirty="0"/>
              <a:t>预防</a:t>
            </a:r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-3277" b="-7415"/>
          <a:stretch/>
        </p:blipFill>
        <p:spPr>
          <a:xfrm>
            <a:off x="609600" y="2902696"/>
            <a:ext cx="10972800" cy="1995605"/>
          </a:xfrm>
        </p:spPr>
      </p:pic>
      <p:sp>
        <p:nvSpPr>
          <p:cNvPr id="8" name="矩形 7"/>
          <p:cNvSpPr/>
          <p:nvPr/>
        </p:nvSpPr>
        <p:spPr>
          <a:xfrm>
            <a:off x="609600" y="5044717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574542" y="1572294"/>
            <a:ext cx="612218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ADBA </a:t>
            </a:r>
            <a:r>
              <a:rPr kumimoji="1" lang="zh-CN" altLang="en-US" dirty="0" smtClean="0"/>
              <a:t>系统</a:t>
            </a:r>
            <a:endParaRPr kumimoji="1" lang="en-US" altLang="zh-CN" dirty="0" smtClean="0"/>
          </a:p>
          <a:p>
            <a:pPr marL="342900" indent="-342900">
              <a:buFont typeface="+mj-lt"/>
              <a:buAutoNum type="arabicPeriod"/>
            </a:pPr>
            <a:r>
              <a:rPr kumimoji="1" lang="zh-CN" altLang="en-US" dirty="0" smtClean="0"/>
              <a:t>定期采集业务</a:t>
            </a:r>
            <a:r>
              <a:rPr kumimoji="1" lang="en-US" altLang="zh-CN" dirty="0" smtClean="0"/>
              <a:t>SQL</a:t>
            </a:r>
          </a:p>
          <a:p>
            <a:pPr marL="342900" indent="-342900">
              <a:buFont typeface="+mj-lt"/>
              <a:buAutoNum type="arabicPeriod"/>
            </a:pPr>
            <a:r>
              <a:rPr kumimoji="1" lang="zh-CN" altLang="en-US" dirty="0" smtClean="0"/>
              <a:t>分析业务</a:t>
            </a:r>
            <a:r>
              <a:rPr kumimoji="1" lang="en-US" altLang="zh-CN" dirty="0" smtClean="0"/>
              <a:t>SQL</a:t>
            </a:r>
            <a:endParaRPr kumimoji="1" lang="en-US" altLang="zh-CN" dirty="0"/>
          </a:p>
          <a:p>
            <a:pPr marL="342900" indent="-342900">
              <a:buFont typeface="+mj-lt"/>
              <a:buAutoNum type="arabicPeriod"/>
            </a:pPr>
            <a:r>
              <a:rPr kumimoji="1" lang="zh-CN" altLang="en-US" dirty="0" smtClean="0"/>
              <a:t>潜在慢</a:t>
            </a:r>
            <a:r>
              <a:rPr kumimoji="1" lang="en-US" altLang="zh-CN" dirty="0" smtClean="0"/>
              <a:t>SQL </a:t>
            </a:r>
            <a:r>
              <a:rPr kumimoji="1" lang="zh-CN" altLang="en-US" dirty="0" smtClean="0"/>
              <a:t>告警（全表扫描，索引扫描，查询数据过多）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975808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dirty="0" smtClean="0"/>
              <a:t>有没有葵</a:t>
            </a:r>
            <a:r>
              <a:rPr lang="zh-CN" altLang="en-US" dirty="0"/>
              <a:t>花宝典</a:t>
            </a:r>
            <a:endParaRPr kumimoji="1" lang="zh-CN" altLang="en-US" dirty="0"/>
          </a:p>
        </p:txBody>
      </p:sp>
      <p:pic>
        <p:nvPicPr>
          <p:cNvPr id="4" name="内容占位符 5"/>
          <p:cNvPicPr>
            <a:picLocks noChangeAspect="1"/>
          </p:cNvPicPr>
          <p:nvPr/>
        </p:nvPicPr>
        <p:blipFill rotWithShape="1">
          <a:blip r:embed="rId3"/>
          <a:srcRect l="935" r="341"/>
          <a:stretch/>
        </p:blipFill>
        <p:spPr>
          <a:xfrm>
            <a:off x="2318106" y="2332037"/>
            <a:ext cx="9101949" cy="4525963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09600" y="2175878"/>
            <a:ext cx="170850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kumimoji="1" lang="en-US" altLang="zh-CN" sz="1600" dirty="0" smtClean="0"/>
              <a:t>Explain </a:t>
            </a:r>
            <a:r>
              <a:rPr kumimoji="1" lang="zh-CN" altLang="en-US" sz="1600" dirty="0" smtClean="0"/>
              <a:t>查看执行计划</a:t>
            </a:r>
            <a:endParaRPr kumimoji="1" lang="en-US" altLang="zh-CN" sz="1600" dirty="0" smtClean="0"/>
          </a:p>
          <a:p>
            <a:pPr marL="342900" indent="-342900">
              <a:buFont typeface="+mj-lt"/>
              <a:buAutoNum type="arabicPeriod"/>
            </a:pPr>
            <a:r>
              <a:rPr kumimoji="1" lang="en-US" altLang="zh-CN" sz="1600" dirty="0" smtClean="0">
                <a:solidFill>
                  <a:srgbClr val="FF0000"/>
                </a:solidFill>
              </a:rPr>
              <a:t>Rows </a:t>
            </a:r>
            <a:r>
              <a:rPr kumimoji="1" lang="zh-CN" altLang="en-US" sz="1600" dirty="0" smtClean="0">
                <a:solidFill>
                  <a:srgbClr val="FF0000"/>
                </a:solidFill>
              </a:rPr>
              <a:t>大</a:t>
            </a:r>
            <a:endParaRPr kumimoji="1" lang="en-US" altLang="zh-CN" sz="1600" dirty="0" smtClean="0">
              <a:solidFill>
                <a:srgbClr val="FF0000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kumimoji="1" lang="en-US" altLang="zh-CN" sz="1600" dirty="0" smtClean="0"/>
              <a:t>SOAR SQL</a:t>
            </a:r>
            <a:r>
              <a:rPr kumimoji="1" lang="zh-CN" altLang="en-US" sz="1600" dirty="0" smtClean="0"/>
              <a:t>优化</a:t>
            </a:r>
            <a:endParaRPr kumimoji="1" lang="zh-CN" altLang="en-US" sz="1600" dirty="0"/>
          </a:p>
        </p:txBody>
      </p:sp>
      <p:cxnSp>
        <p:nvCxnSpPr>
          <p:cNvPr id="6" name="曲线连接符 5"/>
          <p:cNvCxnSpPr/>
          <p:nvPr/>
        </p:nvCxnSpPr>
        <p:spPr>
          <a:xfrm>
            <a:off x="1912778" y="2822384"/>
            <a:ext cx="7698148" cy="3653418"/>
          </a:xfrm>
          <a:prstGeom prst="curvedConnector3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曲线连接符 7"/>
          <p:cNvCxnSpPr/>
          <p:nvPr/>
        </p:nvCxnSpPr>
        <p:spPr>
          <a:xfrm flipV="1">
            <a:off x="2100920" y="2555825"/>
            <a:ext cx="8591823" cy="564477"/>
          </a:xfrm>
          <a:prstGeom prst="curvedConnector3">
            <a:avLst>
              <a:gd name="adj1" fmla="val 50000"/>
            </a:avLst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75601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kumimoji="1" lang="zh-CN" altLang="en-US" dirty="0" smtClean="0"/>
              <a:t>现在</a:t>
            </a:r>
            <a:r>
              <a:rPr kumimoji="1" lang="en-US" altLang="zh-CN" dirty="0" smtClean="0"/>
              <a:t>1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600202"/>
            <a:ext cx="2947644" cy="1483914"/>
          </a:xfrm>
        </p:spPr>
        <p:txBody>
          <a:bodyPr>
            <a:normAutofit fontScale="92500" lnSpcReduction="10000"/>
          </a:bodyPr>
          <a:lstStyle/>
          <a:p>
            <a:r>
              <a:rPr kumimoji="1" lang="en-US" altLang="zh-CN" dirty="0"/>
              <a:t>Proxy-</a:t>
            </a:r>
            <a:r>
              <a:rPr kumimoji="1" lang="en-US" altLang="zh-CN" dirty="0" smtClean="0"/>
              <a:t>base </a:t>
            </a:r>
            <a:r>
              <a:rPr kumimoji="1" lang="zh-CN" altLang="en-US" dirty="0"/>
              <a:t>中间</a:t>
            </a:r>
            <a:r>
              <a:rPr kumimoji="1" lang="zh-CN" altLang="en-US" dirty="0" smtClean="0"/>
              <a:t>件</a:t>
            </a:r>
            <a:endParaRPr kumimoji="1" lang="en-US" altLang="zh-CN" dirty="0" smtClean="0"/>
          </a:p>
          <a:p>
            <a:r>
              <a:rPr kumimoji="1" lang="zh-CN" altLang="en-US" dirty="0" smtClean="0"/>
              <a:t>分库分表</a:t>
            </a:r>
            <a:endParaRPr kumimoji="1" lang="en-US" altLang="zh-CN" dirty="0" smtClean="0"/>
          </a:p>
          <a:p>
            <a:endParaRPr kumimoji="1" lang="en-US" altLang="zh-CN" dirty="0" smtClean="0"/>
          </a:p>
          <a:p>
            <a:endParaRPr kumimoji="1" lang="zh-CN" altLang="en-US" dirty="0"/>
          </a:p>
          <a:p>
            <a:pPr marL="0" indent="0">
              <a:buNone/>
            </a:pPr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7244" y="0"/>
            <a:ext cx="7293626" cy="6858000"/>
          </a:xfrm>
          <a:prstGeom prst="rect">
            <a:avLst/>
          </a:prstGeom>
        </p:spPr>
      </p:pic>
      <p:pic>
        <p:nvPicPr>
          <p:cNvPr id="6" name="内容占位符 3"/>
          <p:cNvPicPr>
            <a:picLocks noChangeAspect="1"/>
          </p:cNvPicPr>
          <p:nvPr/>
        </p:nvPicPr>
        <p:blipFill rotWithShape="1">
          <a:blip r:embed="rId3"/>
          <a:srcRect l="-297" r="-223"/>
          <a:stretch/>
        </p:blipFill>
        <p:spPr>
          <a:xfrm>
            <a:off x="6411544" y="2498596"/>
            <a:ext cx="5373928" cy="4525963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8982356" y="5963478"/>
            <a:ext cx="913723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RDS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173568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kumimoji="1" lang="zh-CN" altLang="en-US" dirty="0" smtClean="0"/>
              <a:t>慢</a:t>
            </a:r>
            <a:r>
              <a:rPr kumimoji="1" lang="en-US" altLang="zh-CN" dirty="0" smtClean="0"/>
              <a:t>SQL</a:t>
            </a:r>
            <a:r>
              <a:rPr kumimoji="1" lang="zh-CN" altLang="en-US" dirty="0" smtClean="0"/>
              <a:t>例</a:t>
            </a:r>
            <a:r>
              <a:rPr kumimoji="1" lang="en-US" altLang="zh-CN" dirty="0"/>
              <a:t>_</a:t>
            </a:r>
            <a:r>
              <a:rPr kumimoji="1" lang="zh-CN" altLang="en-US" dirty="0" smtClean="0"/>
              <a:t>分页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600201"/>
            <a:ext cx="4504267" cy="4525963"/>
          </a:xfrm>
        </p:spPr>
        <p:txBody>
          <a:bodyPr>
            <a:normAutofit/>
          </a:bodyPr>
          <a:lstStyle/>
          <a:p>
            <a:r>
              <a:rPr kumimoji="1" lang="zh-CN" altLang="en-US" dirty="0" smtClean="0"/>
              <a:t>限制分页数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比如限制分页至多</a:t>
            </a:r>
            <a:r>
              <a:rPr kumimoji="1" lang="en-US" altLang="zh-CN" dirty="0" smtClean="0"/>
              <a:t>100</a:t>
            </a:r>
            <a:r>
              <a:rPr kumimoji="1" lang="zh-CN" altLang="en-US" dirty="0" smtClean="0"/>
              <a:t>页</a:t>
            </a:r>
            <a:endParaRPr kumimoji="1" lang="en-US" altLang="zh-CN" dirty="0" smtClean="0"/>
          </a:p>
          <a:p>
            <a:r>
              <a:rPr kumimoji="1" lang="en-US" altLang="zh-CN" dirty="0" smtClean="0"/>
              <a:t>Where </a:t>
            </a:r>
            <a:r>
              <a:rPr kumimoji="1" lang="zh-CN" altLang="en-US" dirty="0" smtClean="0"/>
              <a:t>条件加主键</a:t>
            </a:r>
            <a:endParaRPr kumimoji="1" lang="en-US" altLang="zh-CN" dirty="0" smtClean="0"/>
          </a:p>
          <a:p>
            <a:pPr marL="0" indent="0">
              <a:buNone/>
            </a:pPr>
            <a:r>
              <a:rPr kumimoji="1" lang="en-US" altLang="zh-CN" sz="1800" dirty="0" smtClean="0"/>
              <a:t>       </a:t>
            </a:r>
            <a:r>
              <a:rPr kumimoji="1" lang="zh-CN" altLang="en-US" sz="1800" dirty="0" smtClean="0"/>
              <a:t>带上次分页查询的主键最大值</a:t>
            </a:r>
            <a:endParaRPr kumimoji="1" lang="en-US" altLang="zh-CN" sz="1800" dirty="0" smtClean="0"/>
          </a:p>
          <a:p>
            <a:r>
              <a:rPr kumimoji="1" lang="zh-CN" altLang="en-US" dirty="0" smtClean="0"/>
              <a:t>延时关联</a:t>
            </a:r>
            <a:endParaRPr kumimoji="1" lang="en-US" altLang="zh-CN" dirty="0" smtClean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9900" y="4127501"/>
            <a:ext cx="5753100" cy="25273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9900" y="1140355"/>
            <a:ext cx="5867400" cy="22479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5801048" y="2696944"/>
            <a:ext cx="1897100" cy="407678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263992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4167" y="649288"/>
            <a:ext cx="5867400" cy="22479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48267" y="1286933"/>
            <a:ext cx="24214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延时关联</a:t>
            </a:r>
            <a:r>
              <a:rPr kumimoji="1" lang="en-US" altLang="zh-CN" dirty="0" smtClean="0"/>
              <a:t>:</a:t>
            </a:r>
          </a:p>
          <a:p>
            <a:pPr marL="342900" indent="-342900">
              <a:buAutoNum type="arabicPeriod"/>
            </a:pPr>
            <a:r>
              <a:rPr kumimoji="1" lang="zh-CN" altLang="en-US" dirty="0" smtClean="0"/>
              <a:t>先查出主键</a:t>
            </a:r>
            <a:r>
              <a:rPr kumimoji="1" lang="en-US" altLang="zh-CN" dirty="0" smtClean="0"/>
              <a:t>ID </a:t>
            </a:r>
          </a:p>
          <a:p>
            <a:pPr marL="342900" indent="-342900">
              <a:buAutoNum type="arabicPeriod"/>
            </a:pPr>
            <a:r>
              <a:rPr kumimoji="1" lang="zh-CN" altLang="en-US" dirty="0" smtClean="0"/>
              <a:t>获取详细数据</a:t>
            </a:r>
            <a:endParaRPr kumimoji="1" lang="en-US" altLang="zh-CN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4167" y="3585632"/>
            <a:ext cx="5918200" cy="2933700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6654799" y="3776133"/>
            <a:ext cx="5249334" cy="694266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6976533" y="4361972"/>
            <a:ext cx="4131733" cy="1625599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733532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2533" y="254000"/>
            <a:ext cx="3429000" cy="6858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500" y="135466"/>
            <a:ext cx="3429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581480" y="2891598"/>
            <a:ext cx="348405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Limit 24650,50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1.</a:t>
            </a:r>
            <a:r>
              <a:rPr lang="zh-CN" altLang="en-US" dirty="0" smtClean="0"/>
              <a:t>查询</a:t>
            </a:r>
            <a:r>
              <a:rPr lang="is-IS" altLang="zh-CN" dirty="0" smtClean="0"/>
              <a:t>24700</a:t>
            </a:r>
            <a:r>
              <a:rPr lang="zh-CN" altLang="en-US" dirty="0" smtClean="0"/>
              <a:t>次索引节点</a:t>
            </a:r>
            <a:endParaRPr lang="zh-CN" altLang="en-US" dirty="0"/>
          </a:p>
          <a:p>
            <a:r>
              <a:rPr lang="en-US" altLang="zh-CN" dirty="0" smtClean="0">
                <a:solidFill>
                  <a:srgbClr val="FF0000"/>
                </a:solidFill>
              </a:rPr>
              <a:t>2.</a:t>
            </a:r>
            <a:r>
              <a:rPr lang="zh-CN" altLang="en-US" dirty="0" smtClean="0">
                <a:solidFill>
                  <a:srgbClr val="FF0000"/>
                </a:solidFill>
              </a:rPr>
              <a:t>查询</a:t>
            </a:r>
            <a:r>
              <a:rPr lang="is-IS" altLang="zh-CN" dirty="0">
                <a:solidFill>
                  <a:srgbClr val="FF0000"/>
                </a:solidFill>
              </a:rPr>
              <a:t>24700</a:t>
            </a:r>
            <a:r>
              <a:rPr lang="zh-CN" altLang="en-US" dirty="0" smtClean="0">
                <a:solidFill>
                  <a:srgbClr val="FF0000"/>
                </a:solidFill>
              </a:rPr>
              <a:t>次</a:t>
            </a:r>
            <a:r>
              <a:rPr lang="zh-CN" altLang="en-US" dirty="0">
                <a:solidFill>
                  <a:srgbClr val="FF0000"/>
                </a:solidFill>
              </a:rPr>
              <a:t>聚簇</a:t>
            </a:r>
            <a:r>
              <a:rPr lang="zh-CN" altLang="en-US" dirty="0" smtClean="0">
                <a:solidFill>
                  <a:srgbClr val="FF0000"/>
                </a:solidFill>
              </a:rPr>
              <a:t>索引的数据</a:t>
            </a:r>
            <a:endParaRPr lang="zh-CN" altLang="en-US" dirty="0">
              <a:solidFill>
                <a:srgbClr val="FF0000"/>
              </a:solidFill>
            </a:endParaRPr>
          </a:p>
          <a:p>
            <a:r>
              <a:rPr lang="en-US" altLang="zh-CN" dirty="0" smtClean="0"/>
              <a:t>3.</a:t>
            </a:r>
            <a:r>
              <a:rPr lang="zh-CN" altLang="en-US" dirty="0" smtClean="0"/>
              <a:t>最后再将结果过滤掉前</a:t>
            </a:r>
            <a:r>
              <a:rPr lang="is-IS" altLang="zh-CN" dirty="0" smtClean="0"/>
              <a:t>24650</a:t>
            </a:r>
            <a:r>
              <a:rPr lang="zh-CN" altLang="en-US" dirty="0" smtClean="0"/>
              <a:t>条</a:t>
            </a:r>
            <a:endParaRPr kumimoji="1"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581480" y="4894196"/>
            <a:ext cx="34840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1.</a:t>
            </a:r>
            <a:r>
              <a:rPr lang="zh-CN" altLang="en-US" dirty="0" smtClean="0"/>
              <a:t>查询</a:t>
            </a:r>
            <a:r>
              <a:rPr lang="is-IS" altLang="zh-CN" dirty="0" smtClean="0"/>
              <a:t>24700</a:t>
            </a:r>
            <a:r>
              <a:rPr lang="zh-CN" altLang="en-US" dirty="0" smtClean="0"/>
              <a:t>次索引节点</a:t>
            </a:r>
            <a:endParaRPr lang="zh-CN" altLang="en-US" dirty="0"/>
          </a:p>
          <a:p>
            <a:r>
              <a:rPr lang="en-US" altLang="zh-CN" dirty="0" smtClean="0"/>
              <a:t>2.</a:t>
            </a:r>
            <a:r>
              <a:rPr lang="zh-CN" altLang="en-US" dirty="0"/>
              <a:t>最后再将结果过滤掉前</a:t>
            </a:r>
            <a:r>
              <a:rPr lang="is-IS" altLang="zh-CN" dirty="0" smtClean="0"/>
              <a:t>24650</a:t>
            </a:r>
            <a:r>
              <a:rPr lang="zh-CN" altLang="en-US" dirty="0" smtClean="0"/>
              <a:t>条</a:t>
            </a:r>
            <a:endParaRPr kumimoji="1" lang="en-US" altLang="zh-CN" dirty="0" smtClean="0"/>
          </a:p>
          <a:p>
            <a:r>
              <a:rPr kumimoji="1" lang="en-US" altLang="zh-CN" dirty="0" smtClean="0">
                <a:solidFill>
                  <a:srgbClr val="FF0000"/>
                </a:solidFill>
              </a:rPr>
              <a:t>3.</a:t>
            </a:r>
            <a:r>
              <a:rPr lang="zh-CN" altLang="en-US" dirty="0" smtClean="0">
                <a:solidFill>
                  <a:srgbClr val="FF0000"/>
                </a:solidFill>
              </a:rPr>
              <a:t>查询</a:t>
            </a:r>
            <a:r>
              <a:rPr lang="is-IS" altLang="zh-CN" dirty="0">
                <a:solidFill>
                  <a:srgbClr val="FF0000"/>
                </a:solidFill>
              </a:rPr>
              <a:t>5</a:t>
            </a:r>
            <a:r>
              <a:rPr lang="zh-CN" altLang="en-US" dirty="0" smtClean="0">
                <a:solidFill>
                  <a:srgbClr val="FF0000"/>
                </a:solidFill>
              </a:rPr>
              <a:t>次聚簇索引的数据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1" name="下箭头 10"/>
          <p:cNvSpPr/>
          <p:nvPr/>
        </p:nvSpPr>
        <p:spPr>
          <a:xfrm>
            <a:off x="2082800" y="4368926"/>
            <a:ext cx="592667" cy="648269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609600" y="982134"/>
            <a:ext cx="3251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b="1" dirty="0" smtClean="0"/>
              <a:t>优化点：大量减少聚簇索引的随机</a:t>
            </a:r>
            <a:r>
              <a:rPr kumimoji="1" lang="en-US" altLang="zh-CN" sz="3200" b="1" dirty="0" smtClean="0"/>
              <a:t>IO</a:t>
            </a:r>
            <a:endParaRPr kumimoji="1" lang="zh-CN" altLang="en-US" sz="3200" b="1" dirty="0"/>
          </a:p>
        </p:txBody>
      </p:sp>
      <p:cxnSp>
        <p:nvCxnSpPr>
          <p:cNvPr id="4" name="直线箭头连接符 3"/>
          <p:cNvCxnSpPr/>
          <p:nvPr/>
        </p:nvCxnSpPr>
        <p:spPr>
          <a:xfrm flipV="1">
            <a:off x="2978917" y="3104622"/>
            <a:ext cx="2242026" cy="40767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直线箭头连接符 12"/>
          <p:cNvCxnSpPr/>
          <p:nvPr/>
        </p:nvCxnSpPr>
        <p:spPr>
          <a:xfrm flipV="1">
            <a:off x="3131317" y="5017195"/>
            <a:ext cx="7608461" cy="40767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85633" y="393700"/>
            <a:ext cx="8051800" cy="671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7125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kumimoji="1" lang="zh-CN" altLang="en-US" dirty="0"/>
              <a:t>慢</a:t>
            </a:r>
            <a:r>
              <a:rPr kumimoji="1" lang="en-US" altLang="zh-CN" dirty="0"/>
              <a:t>SQL</a:t>
            </a:r>
            <a:r>
              <a:rPr kumimoji="1" lang="zh-CN" altLang="en-US" dirty="0"/>
              <a:t>问题写法</a:t>
            </a:r>
            <a:r>
              <a:rPr kumimoji="1" lang="en-US" altLang="zh-CN" dirty="0"/>
              <a:t>1 </a:t>
            </a:r>
            <a:r>
              <a:rPr kumimoji="1" lang="zh-CN" altLang="en-US" dirty="0" smtClean="0"/>
              <a:t>数据倾斜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1800" dirty="0" smtClean="0"/>
              <a:t>SELECT </a:t>
            </a:r>
            <a:r>
              <a:rPr lang="en-US" altLang="zh-CN" sz="1800" dirty="0" err="1"/>
              <a:t>from_uid</a:t>
            </a:r>
            <a:r>
              <a:rPr lang="en-US" altLang="zh-CN" sz="1800" dirty="0"/>
              <a:t> AS </a:t>
            </a:r>
            <a:r>
              <a:rPr lang="en-US" altLang="zh-CN" sz="1800" dirty="0" err="1"/>
              <a:t>uid</a:t>
            </a:r>
            <a:r>
              <a:rPr lang="en-US" altLang="zh-CN" sz="1800" dirty="0"/>
              <a:t>, COUNT(1) AS </a:t>
            </a:r>
            <a:r>
              <a:rPr lang="en-US" altLang="zh-CN" sz="1800" dirty="0" err="1"/>
              <a:t>num</a:t>
            </a:r>
            <a:r>
              <a:rPr lang="en-US" altLang="zh-CN" sz="1800" dirty="0"/>
              <a:t> FROM </a:t>
            </a:r>
            <a:r>
              <a:rPr lang="en-US" altLang="zh-CN" sz="1800" dirty="0" err="1">
                <a:solidFill>
                  <a:srgbClr val="FF0000"/>
                </a:solidFill>
              </a:rPr>
              <a:t>t_unread_msg</a:t>
            </a:r>
            <a:r>
              <a:rPr lang="en-US" altLang="zh-CN" sz="1800" dirty="0">
                <a:solidFill>
                  <a:srgbClr val="FF0000"/>
                </a:solidFill>
              </a:rPr>
              <a:t> </a:t>
            </a:r>
            <a:r>
              <a:rPr lang="en-US" altLang="zh-CN" sz="1800" dirty="0"/>
              <a:t>WHERE </a:t>
            </a:r>
            <a:r>
              <a:rPr lang="en-US" altLang="zh-CN" sz="1800" dirty="0" err="1"/>
              <a:t>to_uid</a:t>
            </a:r>
            <a:r>
              <a:rPr lang="en-US" altLang="zh-CN" sz="1800" dirty="0"/>
              <a:t> = 7746764026896384247 GROUP BY </a:t>
            </a:r>
            <a:r>
              <a:rPr lang="en-US" altLang="zh-CN" sz="1800" dirty="0" err="1"/>
              <a:t>from_uid</a:t>
            </a:r>
            <a:endParaRPr kumimoji="1" lang="zh-CN" altLang="en-US" sz="18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0" y="3801534"/>
            <a:ext cx="10198100" cy="32004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900" y="2345267"/>
            <a:ext cx="10236200" cy="13208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0426208" y="2885103"/>
            <a:ext cx="787892" cy="486077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08358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kumimoji="1" lang="zh-CN" altLang="en-US" dirty="0"/>
              <a:t>慢</a:t>
            </a:r>
            <a:r>
              <a:rPr kumimoji="1" lang="en-US" altLang="zh-CN" dirty="0"/>
              <a:t>SQL</a:t>
            </a:r>
            <a:r>
              <a:rPr kumimoji="1" lang="zh-CN" altLang="en-US" dirty="0"/>
              <a:t>问题写法</a:t>
            </a:r>
            <a:r>
              <a:rPr kumimoji="1" lang="en-US" altLang="zh-CN" dirty="0"/>
              <a:t>1 </a:t>
            </a:r>
            <a:r>
              <a:rPr kumimoji="1" lang="zh-CN" altLang="en-US" dirty="0"/>
              <a:t>数据倾斜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数据不限制或过多</a:t>
            </a:r>
            <a:endParaRPr kumimoji="1" lang="en-US" altLang="zh-CN" dirty="0" smtClean="0"/>
          </a:p>
          <a:p>
            <a:pPr marL="857250" lvl="1" indent="-457200"/>
            <a:r>
              <a:rPr kumimoji="1" lang="zh-CN" altLang="en-US" dirty="0" smtClean="0"/>
              <a:t>如一个店铺的商品数量</a:t>
            </a:r>
            <a:endParaRPr kumimoji="1" lang="en-US" altLang="zh-CN" dirty="0" smtClean="0"/>
          </a:p>
          <a:p>
            <a:pPr marL="857250" lvl="1" indent="-457200"/>
            <a:r>
              <a:rPr kumimoji="1" lang="zh-CN" altLang="en-US" dirty="0" smtClean="0"/>
              <a:t>数据生命周期设置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934907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库存</a:t>
            </a:r>
            <a:r>
              <a:rPr kumimoji="1" lang="en-US" altLang="zh-CN" dirty="0" smtClean="0"/>
              <a:t>-</a:t>
            </a:r>
            <a:r>
              <a:rPr kumimoji="1" lang="zh-CN" altLang="en-US" dirty="0" smtClean="0"/>
              <a:t>杂志秒杀</a:t>
            </a:r>
            <a:endParaRPr kumimoji="1" lang="zh-CN" altLang="en-US" dirty="0"/>
          </a:p>
        </p:txBody>
      </p:sp>
      <p:pic>
        <p:nvPicPr>
          <p:cNvPr id="9" name="内容占位符 8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-23" r="-346"/>
          <a:stretch/>
        </p:blipFill>
        <p:spPr>
          <a:xfrm>
            <a:off x="774341" y="1600201"/>
            <a:ext cx="4909322" cy="4525963"/>
          </a:xfr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9204" y="1600201"/>
            <a:ext cx="7378700" cy="51435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2090721" y="4240820"/>
            <a:ext cx="2942496" cy="694266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331910" y="3144379"/>
            <a:ext cx="1316379" cy="35626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163145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3500" y="838200"/>
            <a:ext cx="9512300" cy="5181600"/>
          </a:xfrm>
          <a:prstGeom prst="rect">
            <a:avLst/>
          </a:prstGeom>
        </p:spPr>
      </p:pic>
      <p:sp>
        <p:nvSpPr>
          <p:cNvPr id="7" name="矩形标注 6"/>
          <p:cNvSpPr/>
          <p:nvPr/>
        </p:nvSpPr>
        <p:spPr>
          <a:xfrm>
            <a:off x="9347634" y="3102367"/>
            <a:ext cx="1498166" cy="582995"/>
          </a:xfrm>
          <a:prstGeom prst="wedgeRectCallout">
            <a:avLst>
              <a:gd name="adj1" fmla="val -257068"/>
              <a:gd name="adj2" fmla="val 55357"/>
            </a:avLst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err="1" smtClean="0"/>
              <a:t>ç</a:t>
            </a:r>
            <a:endParaRPr kumimoji="1" lang="zh-CN" altLang="en-US" dirty="0"/>
          </a:p>
        </p:txBody>
      </p:sp>
      <p:sp>
        <p:nvSpPr>
          <p:cNvPr id="8" name="矩形标注 7"/>
          <p:cNvSpPr/>
          <p:nvPr/>
        </p:nvSpPr>
        <p:spPr>
          <a:xfrm>
            <a:off x="9347634" y="3685362"/>
            <a:ext cx="1498166" cy="582995"/>
          </a:xfrm>
          <a:prstGeom prst="wedgeRectCallout">
            <a:avLst>
              <a:gd name="adj1" fmla="val -530823"/>
              <a:gd name="adj2" fmla="val -348215"/>
            </a:avLst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0" name="直线连接符 9"/>
          <p:cNvCxnSpPr/>
          <p:nvPr/>
        </p:nvCxnSpPr>
        <p:spPr>
          <a:xfrm flipH="1">
            <a:off x="2081878" y="3997680"/>
            <a:ext cx="7265756" cy="60381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矩形标注 10"/>
          <p:cNvSpPr/>
          <p:nvPr/>
        </p:nvSpPr>
        <p:spPr>
          <a:xfrm>
            <a:off x="9347634" y="2546845"/>
            <a:ext cx="1498166" cy="582995"/>
          </a:xfrm>
          <a:prstGeom prst="wedgeRectCallout">
            <a:avLst>
              <a:gd name="adj1" fmla="val -539160"/>
              <a:gd name="adj2" fmla="val 176786"/>
            </a:avLst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461848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  <p:bldP spid="8" grpId="1" animBg="1"/>
      <p:bldP spid="11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kumimoji="1" lang="zh-CN" altLang="en-US" dirty="0" smtClean="0"/>
              <a:t>减库存问题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600202"/>
            <a:ext cx="2998829" cy="2922748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kumimoji="1" lang="zh-CN" altLang="en-US" dirty="0"/>
              <a:t>减库存性能问题</a:t>
            </a:r>
            <a:r>
              <a:rPr kumimoji="1" lang="en-US" altLang="zh-CN" dirty="0"/>
              <a:t>?</a:t>
            </a:r>
          </a:p>
          <a:p>
            <a:pPr marL="0" indent="0">
              <a:buNone/>
            </a:pPr>
            <a:endParaRPr kumimoji="1" lang="en-US" altLang="zh-CN" dirty="0"/>
          </a:p>
          <a:p>
            <a:r>
              <a:rPr kumimoji="1" lang="zh-CN" altLang="en-US" dirty="0" smtClean="0"/>
              <a:t>业务端：</a:t>
            </a:r>
            <a:r>
              <a:rPr kumimoji="1" lang="en-US" altLang="zh-CN" dirty="0" smtClean="0"/>
              <a:t>Commit </a:t>
            </a:r>
            <a:r>
              <a:rPr kumimoji="1" lang="zh-CN" altLang="en-US" dirty="0" smtClean="0"/>
              <a:t>慢</a:t>
            </a:r>
            <a:endParaRPr kumimoji="1" lang="en-US" altLang="zh-CN" dirty="0" smtClean="0"/>
          </a:p>
          <a:p>
            <a:pPr marL="0" indent="0">
              <a:buNone/>
            </a:pPr>
            <a:r>
              <a:rPr kumimoji="1" lang="en-US" altLang="zh-CN" sz="2200" dirty="0" smtClean="0"/>
              <a:t>     </a:t>
            </a:r>
            <a:r>
              <a:rPr kumimoji="1" lang="zh-CN" altLang="en-US" sz="2200" dirty="0" smtClean="0"/>
              <a:t>受网络、业务、机器影响</a:t>
            </a:r>
            <a:endParaRPr kumimoji="1" lang="en-US" altLang="zh-CN" sz="2200" dirty="0" smtClean="0"/>
          </a:p>
          <a:p>
            <a:pPr marL="0" indent="0">
              <a:buNone/>
            </a:pPr>
            <a:endParaRPr kumimoji="1" lang="en-US" altLang="zh-CN" sz="2200" dirty="0"/>
          </a:p>
          <a:p>
            <a:r>
              <a:rPr kumimoji="1" lang="zh-CN" altLang="en-US" dirty="0" smtClean="0"/>
              <a:t>数据库端：处理慢</a:t>
            </a:r>
            <a:endParaRPr kumimoji="1" lang="en-US" altLang="zh-CN" dirty="0" smtClean="0"/>
          </a:p>
          <a:p>
            <a:pPr marL="0" indent="0">
              <a:buNone/>
            </a:pPr>
            <a:r>
              <a:rPr kumimoji="1" lang="en-US" altLang="zh-CN" sz="2100" dirty="0" smtClean="0"/>
              <a:t>        </a:t>
            </a:r>
            <a:r>
              <a:rPr kumimoji="1" lang="zh-CN" altLang="en-US" sz="2100" dirty="0" smtClean="0"/>
              <a:t>并发</a:t>
            </a:r>
            <a:r>
              <a:rPr kumimoji="1" lang="zh-CN" altLang="en-US" sz="2100" dirty="0"/>
              <a:t>更新，</a:t>
            </a:r>
            <a:r>
              <a:rPr kumimoji="1" lang="zh-CN" altLang="en-US" sz="2100" dirty="0" smtClean="0"/>
              <a:t>死锁检查</a:t>
            </a:r>
            <a:r>
              <a:rPr kumimoji="1" lang="en-US" altLang="zh-CN" sz="2100" dirty="0" smtClean="0"/>
              <a:t>(</a:t>
            </a:r>
            <a:r>
              <a:rPr lang="zh-CN" altLang="en-US" sz="2100" dirty="0" smtClean="0"/>
              <a:t>时间复杂度</a:t>
            </a:r>
            <a:r>
              <a:rPr lang="mr-IN" altLang="zh-CN" sz="2100" dirty="0"/>
              <a:t>O(</a:t>
            </a:r>
            <a:r>
              <a:rPr lang="mr-IN" altLang="zh-CN" sz="2100" dirty="0" smtClean="0"/>
              <a:t>n</a:t>
            </a:r>
            <a:r>
              <a:rPr lang="en-US" altLang="zh-CN" sz="2100" dirty="0" smtClean="0"/>
              <a:t>)</a:t>
            </a:r>
            <a:endParaRPr kumimoji="1" lang="en-US" altLang="zh-CN" sz="2100" dirty="0"/>
          </a:p>
          <a:p>
            <a:pPr marL="0" indent="0">
              <a:buNone/>
            </a:pP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4872" y="2220631"/>
            <a:ext cx="3187700" cy="41656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4300" y="2000648"/>
            <a:ext cx="7658100" cy="3467100"/>
          </a:xfrm>
          <a:prstGeom prst="rect">
            <a:avLst/>
          </a:prstGeom>
          <a:ln>
            <a:solidFill>
              <a:srgbClr val="4F81BD"/>
            </a:solidFill>
          </a:ln>
        </p:spPr>
      </p:pic>
      <p:sp>
        <p:nvSpPr>
          <p:cNvPr id="7" name="矩形标注 6"/>
          <p:cNvSpPr/>
          <p:nvPr/>
        </p:nvSpPr>
        <p:spPr>
          <a:xfrm>
            <a:off x="7560029" y="5161424"/>
            <a:ext cx="2059869" cy="612648"/>
          </a:xfrm>
          <a:prstGeom prst="wedgeRectCallout">
            <a:avLst>
              <a:gd name="adj1" fmla="val 76475"/>
              <a:gd name="adj2" fmla="val -156689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dirty="0" smtClean="0"/>
              <a:t>等待行锁</a:t>
            </a:r>
            <a:endParaRPr kumimoji="1" lang="zh-CN" altLang="en-US" sz="1600" dirty="0"/>
          </a:p>
        </p:txBody>
      </p:sp>
      <p:sp>
        <p:nvSpPr>
          <p:cNvPr id="8" name="矩形标注 7"/>
          <p:cNvSpPr/>
          <p:nvPr/>
        </p:nvSpPr>
        <p:spPr>
          <a:xfrm>
            <a:off x="7292029" y="2571942"/>
            <a:ext cx="2041135" cy="982684"/>
          </a:xfrm>
          <a:prstGeom prst="wedgeRectCallout">
            <a:avLst>
              <a:gd name="adj1" fmla="val 103959"/>
              <a:gd name="adj2" fmla="val 114151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发现拿不到锁，进行死锁检查</a:t>
            </a:r>
          </a:p>
        </p:txBody>
      </p:sp>
    </p:spTree>
    <p:extLst>
      <p:ext uri="{BB962C8B-B14F-4D97-AF65-F5344CB8AC3E}">
        <p14:creationId xmlns:p14="http://schemas.microsoft.com/office/powerpoint/2010/main" val="274414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  <p:bldP spid="8" grpId="1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0" y="381000"/>
            <a:ext cx="8128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224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3228" y="565042"/>
            <a:ext cx="7747000" cy="5791200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4640838" y="2947823"/>
            <a:ext cx="1254281" cy="2618545"/>
          </a:xfrm>
          <a:prstGeom prst="rect">
            <a:avLst/>
          </a:prstGeom>
          <a:noFill/>
          <a:ln w="38100" cmpd="sng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7698148" y="2947823"/>
            <a:ext cx="1003424" cy="2618545"/>
          </a:xfrm>
          <a:prstGeom prst="rect">
            <a:avLst/>
          </a:prstGeom>
          <a:noFill/>
          <a:ln w="38100" cmpd="sng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752568" y="1630710"/>
            <a:ext cx="466025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1.</a:t>
            </a:r>
            <a:r>
              <a:rPr kumimoji="1" lang="zh-CN" altLang="en-US" dirty="0" smtClean="0"/>
              <a:t>并发</a:t>
            </a:r>
            <a:r>
              <a:rPr kumimoji="1" lang="en-US" altLang="zh-CN" dirty="0" smtClean="0"/>
              <a:t>select , insert</a:t>
            </a:r>
            <a:endParaRPr kumimoji="1" lang="en-US" altLang="zh-CN" dirty="0"/>
          </a:p>
          <a:p>
            <a:r>
              <a:rPr kumimoji="1" lang="en-US" altLang="zh-CN" dirty="0" smtClean="0"/>
              <a:t>2.</a:t>
            </a:r>
            <a:r>
              <a:rPr kumimoji="1" lang="zh-CN" altLang="en-US" dirty="0" smtClean="0"/>
              <a:t>等待行锁减库存，排队</a:t>
            </a:r>
            <a:endParaRPr kumimoji="1" lang="en-US" altLang="zh-CN" dirty="0" smtClean="0"/>
          </a:p>
        </p:txBody>
      </p:sp>
      <p:sp>
        <p:nvSpPr>
          <p:cNvPr id="13" name="矩形 12"/>
          <p:cNvSpPr/>
          <p:nvPr/>
        </p:nvSpPr>
        <p:spPr>
          <a:xfrm>
            <a:off x="6219983" y="3509381"/>
            <a:ext cx="1254281" cy="2056988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9131801" y="3509381"/>
            <a:ext cx="1254281" cy="2229466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407641" y="2979182"/>
            <a:ext cx="12229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cxnSp>
        <p:nvCxnSpPr>
          <p:cNvPr id="19" name="直线箭头连接符 18"/>
          <p:cNvCxnSpPr/>
          <p:nvPr/>
        </p:nvCxnSpPr>
        <p:spPr>
          <a:xfrm flipH="1" flipV="1">
            <a:off x="6616330" y="1395512"/>
            <a:ext cx="611462" cy="307326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矩形标注 19"/>
          <p:cNvSpPr/>
          <p:nvPr/>
        </p:nvSpPr>
        <p:spPr>
          <a:xfrm>
            <a:off x="8293931" y="1912949"/>
            <a:ext cx="1316995" cy="641091"/>
          </a:xfrm>
          <a:prstGeom prst="wedgeRectCallout">
            <a:avLst>
              <a:gd name="adj1" fmla="val -150595"/>
              <a:gd name="adj2" fmla="val 140766"/>
            </a:avLst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>
                <a:solidFill>
                  <a:srgbClr val="FF0000"/>
                </a:solidFill>
              </a:rPr>
              <a:t>50ms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21" name="矩形标注 20"/>
          <p:cNvSpPr/>
          <p:nvPr/>
        </p:nvSpPr>
        <p:spPr>
          <a:xfrm>
            <a:off x="8262574" y="785781"/>
            <a:ext cx="1316995" cy="641091"/>
          </a:xfrm>
          <a:prstGeom prst="wedgeRectCallout">
            <a:avLst>
              <a:gd name="adj1" fmla="val -148214"/>
              <a:gd name="adj2" fmla="val 226370"/>
            </a:avLst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</a:t>
            </a:r>
            <a:r>
              <a:rPr kumimoji="1" lang="en-US" altLang="zh-CN" dirty="0" smtClean="0"/>
              <a:t>ms</a:t>
            </a:r>
            <a:endParaRPr kumimoji="1"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442854" y="2728478"/>
            <a:ext cx="3900093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假设等待队列</a:t>
            </a:r>
            <a:r>
              <a:rPr kumimoji="1" lang="en-US" altLang="zh-CN" dirty="0" smtClean="0"/>
              <a:t>100</a:t>
            </a:r>
            <a:r>
              <a:rPr kumimoji="1" lang="zh-CN" altLang="en-US" dirty="0" smtClean="0"/>
              <a:t>：</a:t>
            </a:r>
            <a:endParaRPr kumimoji="1" lang="en-US" altLang="zh-CN" dirty="0" smtClean="0"/>
          </a:p>
          <a:p>
            <a:endParaRPr kumimoji="1" lang="en-US" altLang="zh-CN" sz="1200" dirty="0" smtClean="0"/>
          </a:p>
          <a:p>
            <a:r>
              <a:rPr kumimoji="1" lang="en-US" altLang="zh-CN" sz="1200" dirty="0" smtClean="0"/>
              <a:t>1ms </a:t>
            </a:r>
            <a:r>
              <a:rPr kumimoji="1" lang="en-US" altLang="zh-CN" sz="1200" dirty="0" smtClean="0">
                <a:solidFill>
                  <a:srgbClr val="FF0000"/>
                </a:solidFill>
              </a:rPr>
              <a:t>: TPS:1000; RT:100ms</a:t>
            </a:r>
            <a:r>
              <a:rPr kumimoji="1" lang="en-US" altLang="zh-CN" sz="1200" dirty="0" smtClean="0"/>
              <a:t>(1ms*100)</a:t>
            </a:r>
          </a:p>
          <a:p>
            <a:endParaRPr kumimoji="1" lang="en-US" altLang="zh-CN" sz="1200" dirty="0" smtClean="0"/>
          </a:p>
          <a:p>
            <a:r>
              <a:rPr kumimoji="1" lang="zh-CN" altLang="en-US" sz="1200" dirty="0" smtClean="0"/>
              <a:t>有一个事务</a:t>
            </a:r>
            <a:r>
              <a:rPr kumimoji="1" lang="en-US" altLang="zh-CN" sz="1200" dirty="0" smtClean="0">
                <a:solidFill>
                  <a:srgbClr val="FF0000"/>
                </a:solidFill>
              </a:rPr>
              <a:t>50ms</a:t>
            </a:r>
            <a:r>
              <a:rPr kumimoji="1" lang="en-US" altLang="zh-CN" sz="1200" dirty="0" smtClean="0"/>
              <a:t>:  </a:t>
            </a:r>
            <a:r>
              <a:rPr kumimoji="1" lang="zh-CN" altLang="en-US" sz="1200" dirty="0" smtClean="0">
                <a:solidFill>
                  <a:srgbClr val="FF0000"/>
                </a:solidFill>
              </a:rPr>
              <a:t>导致后面的很多会超过</a:t>
            </a:r>
            <a:r>
              <a:rPr kumimoji="1" lang="en-US" altLang="zh-CN" sz="1200" dirty="0" smtClean="0">
                <a:solidFill>
                  <a:srgbClr val="FF0000"/>
                </a:solidFill>
              </a:rPr>
              <a:t>100ms</a:t>
            </a:r>
            <a:endParaRPr kumimoji="1" lang="en-US" altLang="zh-CN" sz="1200" dirty="0"/>
          </a:p>
          <a:p>
            <a:endParaRPr kumimoji="1" lang="en-US" altLang="zh-CN" sz="1200" dirty="0" smtClean="0"/>
          </a:p>
          <a:p>
            <a:r>
              <a:rPr kumimoji="1" lang="zh-CN" altLang="en-US" sz="1200" dirty="0" smtClean="0"/>
              <a:t>平均业务响应时间</a:t>
            </a:r>
            <a:r>
              <a:rPr kumimoji="1" lang="en-US" altLang="zh-CN" sz="1200" dirty="0" smtClean="0"/>
              <a:t>=</a:t>
            </a:r>
            <a:r>
              <a:rPr kumimoji="1" lang="en-US" altLang="zh-CN" sz="1200" dirty="0"/>
              <a:t>X</a:t>
            </a:r>
            <a:r>
              <a:rPr kumimoji="1" lang="en-US" altLang="zh-CN" sz="1200" dirty="0" smtClean="0"/>
              <a:t>0+</a:t>
            </a:r>
            <a:r>
              <a:rPr kumimoji="1" lang="en-US" altLang="zh-CN" sz="1200" dirty="0"/>
              <a:t>X</a:t>
            </a:r>
            <a:r>
              <a:rPr kumimoji="1" lang="en-US" altLang="zh-CN" sz="1200" dirty="0" smtClean="0"/>
              <a:t>1+X2+</a:t>
            </a:r>
            <a:r>
              <a:rPr kumimoji="1" lang="mr-IN" altLang="zh-CN" sz="1200" dirty="0" smtClean="0"/>
              <a:t>…</a:t>
            </a:r>
            <a:r>
              <a:rPr kumimoji="1" lang="en-US" altLang="zh-CN" sz="1200" dirty="0" smtClean="0"/>
              <a:t>+</a:t>
            </a:r>
            <a:r>
              <a:rPr kumimoji="1" lang="en-US" altLang="zh-CN" sz="1200" dirty="0" err="1" smtClean="0"/>
              <a:t>Xn</a:t>
            </a:r>
            <a:endParaRPr kumimoji="1" lang="en-US" altLang="zh-CN" sz="1200" dirty="0" smtClean="0"/>
          </a:p>
          <a:p>
            <a:r>
              <a:rPr kumimoji="1" lang="en-US" altLang="zh-CN" sz="1200" dirty="0">
                <a:solidFill>
                  <a:srgbClr val="3366FF"/>
                </a:solidFill>
              </a:rPr>
              <a:t> </a:t>
            </a:r>
            <a:r>
              <a:rPr kumimoji="1" lang="en-US" altLang="zh-CN" sz="1200" dirty="0" smtClean="0">
                <a:solidFill>
                  <a:srgbClr val="3366FF"/>
                </a:solidFill>
              </a:rPr>
              <a:t> </a:t>
            </a:r>
            <a:r>
              <a:rPr kumimoji="1" lang="zh-CN" altLang="en-US" sz="1200" dirty="0" smtClean="0">
                <a:solidFill>
                  <a:srgbClr val="3366FF"/>
                </a:solidFill>
              </a:rPr>
              <a:t>降低：</a:t>
            </a:r>
            <a:r>
              <a:rPr kumimoji="1" lang="en-US" altLang="zh-CN" sz="1200" dirty="0" smtClean="0">
                <a:solidFill>
                  <a:srgbClr val="3366FF"/>
                </a:solidFill>
              </a:rPr>
              <a:t> X = </a:t>
            </a:r>
            <a:r>
              <a:rPr kumimoji="1" lang="zh-CN" altLang="en-US" sz="1200" dirty="0" smtClean="0">
                <a:solidFill>
                  <a:srgbClr val="FF0000"/>
                </a:solidFill>
              </a:rPr>
              <a:t>业务处理时间</a:t>
            </a:r>
            <a:r>
              <a:rPr kumimoji="1" lang="en-US" altLang="zh-CN" sz="1200" dirty="0" smtClean="0">
                <a:solidFill>
                  <a:srgbClr val="3366FF"/>
                </a:solidFill>
              </a:rPr>
              <a:t>+</a:t>
            </a:r>
            <a:r>
              <a:rPr kumimoji="1" lang="zh-CN" altLang="en-US" sz="1200" dirty="0" smtClean="0">
                <a:solidFill>
                  <a:srgbClr val="3366FF"/>
                </a:solidFill>
              </a:rPr>
              <a:t>网络时间</a:t>
            </a:r>
            <a:r>
              <a:rPr kumimoji="1" lang="en-US" altLang="zh-CN" sz="1200" dirty="0" smtClean="0">
                <a:solidFill>
                  <a:srgbClr val="3366FF"/>
                </a:solidFill>
              </a:rPr>
              <a:t>+</a:t>
            </a:r>
            <a:r>
              <a:rPr kumimoji="1" lang="zh-CN" altLang="en-US" sz="1200" dirty="0" smtClean="0">
                <a:solidFill>
                  <a:srgbClr val="FF0000"/>
                </a:solidFill>
              </a:rPr>
              <a:t>数据库处理时间</a:t>
            </a:r>
            <a:endParaRPr kumimoji="1" lang="en-US" altLang="zh-CN" sz="1200" dirty="0" smtClean="0">
              <a:solidFill>
                <a:srgbClr val="FF0000"/>
              </a:solidFill>
            </a:endParaRPr>
          </a:p>
          <a:p>
            <a:r>
              <a:rPr kumimoji="1" lang="en-US" altLang="zh-CN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kumimoji="1" lang="en-US" altLang="zh-CN" sz="12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kumimoji="1" lang="zh-CN" altLang="en-US" sz="12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降低：</a:t>
            </a:r>
            <a:r>
              <a:rPr kumimoji="1" lang="en-US" altLang="zh-CN" sz="12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kumimoji="1" lang="zh-CN" altLang="en-US" sz="1200" dirty="0" smtClean="0">
                <a:solidFill>
                  <a:srgbClr val="FF0000"/>
                </a:solidFill>
              </a:rPr>
              <a:t>等待队列</a:t>
            </a:r>
            <a:r>
              <a:rPr kumimoji="1" lang="en-US" altLang="zh-CN" sz="1200" dirty="0" smtClean="0">
                <a:solidFill>
                  <a:srgbClr val="FF0000"/>
                </a:solidFill>
              </a:rPr>
              <a:t>(</a:t>
            </a:r>
          </a:p>
        </p:txBody>
      </p:sp>
      <p:sp>
        <p:nvSpPr>
          <p:cNvPr id="15" name="矩形标注 14"/>
          <p:cNvSpPr/>
          <p:nvPr/>
        </p:nvSpPr>
        <p:spPr>
          <a:xfrm>
            <a:off x="10424227" y="4609893"/>
            <a:ext cx="1096001" cy="499972"/>
          </a:xfrm>
          <a:prstGeom prst="wedgeRectCallout">
            <a:avLst>
              <a:gd name="adj1" fmla="val -150595"/>
              <a:gd name="adj2" fmla="val 140766"/>
            </a:avLst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solidFill>
                  <a:srgbClr val="FF0000"/>
                </a:solidFill>
              </a:rPr>
              <a:t>假设队列</a:t>
            </a:r>
            <a:r>
              <a:rPr kumimoji="1" lang="en-US" altLang="zh-CN" dirty="0" smtClean="0">
                <a:solidFill>
                  <a:srgbClr val="FF0000"/>
                </a:solidFill>
              </a:rPr>
              <a:t>100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1601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2" grpId="0"/>
      <p:bldP spid="13" grpId="0" animBg="1"/>
      <p:bldP spid="14" grpId="0" animBg="1"/>
      <p:bldP spid="20" grpId="0" animBg="1"/>
      <p:bldP spid="21" grpId="0" animBg="1"/>
      <p:bldP spid="1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kumimoji="1" lang="zh-CN" altLang="en-US" dirty="0" smtClean="0"/>
              <a:t>现在</a:t>
            </a:r>
            <a:r>
              <a:rPr kumimoji="1" lang="en-US" altLang="zh-CN" dirty="0" smtClean="0"/>
              <a:t>2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600201"/>
            <a:ext cx="3593626" cy="1242023"/>
          </a:xfrm>
        </p:spPr>
        <p:txBody>
          <a:bodyPr/>
          <a:lstStyle/>
          <a:p>
            <a:r>
              <a:rPr kumimoji="1" lang="en-US" altLang="zh-CN" dirty="0"/>
              <a:t>Client-base </a:t>
            </a:r>
            <a:r>
              <a:rPr kumimoji="1" lang="zh-CN" altLang="en-US" dirty="0"/>
              <a:t>中间件</a:t>
            </a:r>
          </a:p>
          <a:p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2031" y="1233619"/>
            <a:ext cx="7099300" cy="527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2591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kumimoji="1" lang="zh-CN" altLang="en-US" dirty="0"/>
              <a:t>数据库端优化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排队论</a:t>
            </a:r>
            <a:r>
              <a:rPr lang="en-US" altLang="zh-CN" dirty="0"/>
              <a:t>——</a:t>
            </a:r>
            <a:r>
              <a:rPr lang="zh-CN" altLang="en-US" dirty="0"/>
              <a:t>人多很拥挤？排队吧</a:t>
            </a:r>
          </a:p>
          <a:p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7592" y="2096525"/>
            <a:ext cx="7620000" cy="435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0702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1084078" y="5363616"/>
            <a:ext cx="24766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/>
              <a:t>MySQL</a:t>
            </a:r>
            <a:r>
              <a:rPr kumimoji="1" lang="zh-CN" altLang="en-US" b="1" dirty="0" smtClean="0"/>
              <a:t>里面也是这样的</a:t>
            </a:r>
            <a:endParaRPr kumimoji="1" lang="zh-CN" altLang="en-US" b="1" dirty="0"/>
          </a:p>
          <a:p>
            <a:endParaRPr kumimoji="1" lang="zh-CN" altLang="en-US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192" y="1061378"/>
            <a:ext cx="5151497" cy="3867057"/>
          </a:xfrm>
          <a:prstGeom prst="rect">
            <a:avLst/>
          </a:prstGeom>
        </p:spPr>
      </p:pic>
      <p:pic>
        <p:nvPicPr>
          <p:cNvPr id="11" name="内容占位符 3"/>
          <p:cNvPicPr>
            <a:picLocks noChangeAspect="1"/>
          </p:cNvPicPr>
          <p:nvPr/>
        </p:nvPicPr>
        <p:blipFill rotWithShape="1">
          <a:blip r:embed="rId4"/>
          <a:srcRect l="311" r="-291"/>
          <a:stretch/>
        </p:blipFill>
        <p:spPr>
          <a:xfrm>
            <a:off x="4878348" y="0"/>
            <a:ext cx="7061992" cy="4525963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0651" y="3707219"/>
            <a:ext cx="6223000" cy="3746500"/>
          </a:xfrm>
          <a:prstGeom prst="rect">
            <a:avLst/>
          </a:prstGeom>
        </p:spPr>
      </p:pic>
      <p:sp>
        <p:nvSpPr>
          <p:cNvPr id="2" name="右箭头 1"/>
          <p:cNvSpPr/>
          <p:nvPr/>
        </p:nvSpPr>
        <p:spPr>
          <a:xfrm>
            <a:off x="3560725" y="5457676"/>
            <a:ext cx="2713874" cy="53715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201747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444413"/>
            <a:ext cx="10972800" cy="1143000"/>
          </a:xfrm>
        </p:spPr>
        <p:txBody>
          <a:bodyPr/>
          <a:lstStyle/>
          <a:p>
            <a:pPr algn="l"/>
            <a:r>
              <a:rPr kumimoji="1" lang="zh-CN" altLang="en-US" dirty="0"/>
              <a:t>数据库端优化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6178" r="3174"/>
          <a:stretch/>
        </p:blipFill>
        <p:spPr>
          <a:xfrm>
            <a:off x="5185995" y="1600201"/>
            <a:ext cx="5760536" cy="4525963"/>
          </a:xfr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6231" y="1378778"/>
            <a:ext cx="7480300" cy="4876800"/>
          </a:xfrm>
          <a:prstGeom prst="rect">
            <a:avLst/>
          </a:prstGeom>
        </p:spPr>
      </p:pic>
      <p:sp>
        <p:nvSpPr>
          <p:cNvPr id="6" name="矩形标注 5"/>
          <p:cNvSpPr/>
          <p:nvPr/>
        </p:nvSpPr>
        <p:spPr>
          <a:xfrm>
            <a:off x="1421235" y="3348683"/>
            <a:ext cx="1504061" cy="740793"/>
          </a:xfrm>
          <a:prstGeom prst="wedgeRectCallout">
            <a:avLst>
              <a:gd name="adj1" fmla="val 263652"/>
              <a:gd name="adj2" fmla="val -15051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线程池技术控并发</a:t>
            </a:r>
            <a:endParaRPr kumimoji="1"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413046" y="1587413"/>
            <a:ext cx="302746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1.</a:t>
            </a:r>
            <a:r>
              <a:rPr lang="zh-CN" altLang="en-US" dirty="0" smtClean="0"/>
              <a:t>死锁检测</a:t>
            </a:r>
            <a:endParaRPr lang="en-US" altLang="zh-CN" dirty="0" smtClean="0"/>
          </a:p>
          <a:p>
            <a:r>
              <a:rPr lang="en-US" altLang="zh-CN" dirty="0"/>
              <a:t>2</a:t>
            </a:r>
            <a:r>
              <a:rPr lang="en-US" altLang="zh-CN" dirty="0" smtClean="0"/>
              <a:t>.</a:t>
            </a:r>
            <a:r>
              <a:rPr lang="zh-CN" altLang="en-US" dirty="0" smtClean="0"/>
              <a:t>线程池技术</a:t>
            </a:r>
            <a:r>
              <a:rPr lang="en-US" altLang="zh-CN" dirty="0"/>
              <a:t>(</a:t>
            </a:r>
            <a:r>
              <a:rPr lang="en-US" altLang="zh-CN" dirty="0" err="1" smtClean="0"/>
              <a:t>percona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mysql</a:t>
            </a:r>
            <a:r>
              <a:rPr lang="en-US" altLang="zh-CN" dirty="0" smtClean="0"/>
              <a:t>)</a:t>
            </a:r>
          </a:p>
          <a:p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413046" y="4514264"/>
            <a:ext cx="295465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热点更新发生时，自动调参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err="1" smtClean="0"/>
              <a:t>thread_pool_size</a:t>
            </a:r>
            <a:r>
              <a:rPr lang="en-US" altLang="zh-CN" dirty="0" smtClean="0"/>
              <a:t> </a:t>
            </a:r>
            <a:r>
              <a:rPr lang="en-US" altLang="zh-CN" dirty="0" smtClean="0">
                <a:solidFill>
                  <a:srgbClr val="FF0000"/>
                </a:solidFill>
              </a:rPr>
              <a:t>30</a:t>
            </a:r>
            <a:r>
              <a:rPr lang="en-US" altLang="zh-CN" dirty="0" smtClean="0">
                <a:solidFill>
                  <a:srgbClr val="FF0000"/>
                </a:solidFill>
                <a:sym typeface="Wingdings"/>
              </a:rPr>
              <a:t>10</a:t>
            </a:r>
          </a:p>
        </p:txBody>
      </p:sp>
    </p:spTree>
    <p:extLst>
      <p:ext uri="{BB962C8B-B14F-4D97-AF65-F5344CB8AC3E}">
        <p14:creationId xmlns:p14="http://schemas.microsoft.com/office/powerpoint/2010/main" val="1262863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0510" y="1283654"/>
            <a:ext cx="7759700" cy="4724400"/>
          </a:xfrm>
          <a:prstGeom prst="rect">
            <a:avLst/>
          </a:prstGeom>
        </p:spPr>
      </p:pic>
      <p:sp>
        <p:nvSpPr>
          <p:cNvPr id="7" name="矩形标注 6"/>
          <p:cNvSpPr/>
          <p:nvPr/>
        </p:nvSpPr>
        <p:spPr>
          <a:xfrm>
            <a:off x="1176998" y="2029132"/>
            <a:ext cx="851776" cy="944862"/>
          </a:xfrm>
          <a:prstGeom prst="wedgeRectCallout">
            <a:avLst>
              <a:gd name="adj1" fmla="val 540985"/>
              <a:gd name="adj2" fmla="val 92008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线程池在这里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155920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1736" y="682606"/>
            <a:ext cx="6248400" cy="34417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2198" y="3018342"/>
            <a:ext cx="6705600" cy="341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7262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kumimoji="1" lang="zh-CN" altLang="en-US" dirty="0" smtClean="0"/>
              <a:t>数据库端优化性能数据</a:t>
            </a:r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345" r="700"/>
          <a:stretch/>
        </p:blipFill>
        <p:spPr>
          <a:xfrm>
            <a:off x="1353220" y="1579380"/>
            <a:ext cx="9451729" cy="4525963"/>
          </a:xfrm>
        </p:spPr>
      </p:pic>
      <p:sp>
        <p:nvSpPr>
          <p:cNvPr id="10" name="矩形标注 9"/>
          <p:cNvSpPr/>
          <p:nvPr/>
        </p:nvSpPr>
        <p:spPr>
          <a:xfrm>
            <a:off x="9451728" y="3997680"/>
            <a:ext cx="1353221" cy="499711"/>
          </a:xfrm>
          <a:prstGeom prst="wedgeRectCallout">
            <a:avLst>
              <a:gd name="adj1" fmla="val -230064"/>
              <a:gd name="adj2" fmla="val -58333"/>
            </a:avLst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941659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几个定律</a:t>
            </a:r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4448" r="508"/>
          <a:stretch/>
        </p:blipFill>
        <p:spPr>
          <a:xfrm>
            <a:off x="5013105" y="1590117"/>
            <a:ext cx="6569295" cy="4525963"/>
          </a:xfrm>
        </p:spPr>
      </p:pic>
      <p:sp>
        <p:nvSpPr>
          <p:cNvPr id="5" name="文本框 4"/>
          <p:cNvSpPr txBox="1"/>
          <p:nvPr/>
        </p:nvSpPr>
        <p:spPr>
          <a:xfrm>
            <a:off x="736889" y="2367666"/>
            <a:ext cx="36595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0000FF"/>
                </a:solidFill>
              </a:rPr>
              <a:t>Little‘s Law  </a:t>
            </a:r>
            <a:r>
              <a:rPr lang="zh-CN" altLang="en-US" b="1" dirty="0">
                <a:solidFill>
                  <a:srgbClr val="0000FF"/>
                </a:solidFill>
              </a:rPr>
              <a:t>（</a:t>
            </a:r>
            <a:r>
              <a:rPr lang="en-US" altLang="zh-CN" b="1" dirty="0" smtClean="0">
                <a:solidFill>
                  <a:srgbClr val="0000FF"/>
                </a:solidFill>
              </a:rPr>
              <a:t>1961</a:t>
            </a:r>
            <a:r>
              <a:rPr lang="zh-CN" altLang="en-US" b="1" dirty="0" smtClean="0">
                <a:solidFill>
                  <a:srgbClr val="0000FF"/>
                </a:solidFill>
              </a:rPr>
              <a:t>）</a:t>
            </a:r>
            <a:endParaRPr lang="en-US" altLang="zh-CN" dirty="0" smtClean="0">
              <a:solidFill>
                <a:srgbClr val="0000FF"/>
              </a:solidFill>
            </a:endParaRPr>
          </a:p>
          <a:p>
            <a:r>
              <a:rPr lang="en-US" altLang="zh-CN" dirty="0" smtClean="0">
                <a:solidFill>
                  <a:srgbClr val="21FF06"/>
                </a:solidFill>
              </a:rPr>
              <a:t>Amdahl’s Law</a:t>
            </a:r>
            <a:r>
              <a:rPr lang="zh-CN" altLang="en-US" dirty="0" smtClean="0">
                <a:solidFill>
                  <a:srgbClr val="21FF06"/>
                </a:solidFill>
              </a:rPr>
              <a:t>（</a:t>
            </a:r>
            <a:r>
              <a:rPr lang="en-US" altLang="zh-CN" dirty="0" smtClean="0">
                <a:solidFill>
                  <a:srgbClr val="21FF06"/>
                </a:solidFill>
              </a:rPr>
              <a:t>1967</a:t>
            </a:r>
            <a:r>
              <a:rPr lang="zh-CN" altLang="en-US" dirty="0" smtClean="0">
                <a:solidFill>
                  <a:srgbClr val="21FF06"/>
                </a:solidFill>
              </a:rPr>
              <a:t>）</a:t>
            </a:r>
            <a:endParaRPr lang="en-US" altLang="zh-CN" dirty="0" smtClean="0">
              <a:solidFill>
                <a:srgbClr val="21FF06"/>
              </a:solidFill>
            </a:endParaRPr>
          </a:p>
          <a:p>
            <a:r>
              <a:rPr lang="en-US" altLang="zh-CN" dirty="0" smtClean="0">
                <a:solidFill>
                  <a:srgbClr val="FF6600"/>
                </a:solidFill>
              </a:rPr>
              <a:t>Universal Scalability Law</a:t>
            </a:r>
            <a:r>
              <a:rPr lang="zh-CN" altLang="en-US" dirty="0" smtClean="0">
                <a:solidFill>
                  <a:srgbClr val="FF6600"/>
                </a:solidFill>
              </a:rPr>
              <a:t>（</a:t>
            </a:r>
            <a:r>
              <a:rPr lang="en-US" altLang="zh-CN" dirty="0" smtClean="0">
                <a:solidFill>
                  <a:srgbClr val="FF6600"/>
                </a:solidFill>
              </a:rPr>
              <a:t>1993</a:t>
            </a:r>
            <a:r>
              <a:rPr lang="zh-CN" altLang="en-US" dirty="0" smtClean="0">
                <a:solidFill>
                  <a:srgbClr val="FF6600"/>
                </a:solidFill>
              </a:rPr>
              <a:t>）</a:t>
            </a:r>
            <a:endParaRPr lang="en-US" altLang="zh-CN" dirty="0" smtClean="0">
              <a:solidFill>
                <a:srgbClr val="FF6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56857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kumimoji="1" lang="zh-CN" altLang="en-US" dirty="0" smtClean="0"/>
              <a:t>业务优化</a:t>
            </a:r>
            <a:endParaRPr kumimoji="1" lang="zh-CN" altLang="en-US" dirty="0"/>
          </a:p>
        </p:txBody>
      </p:sp>
      <p:graphicFrame>
        <p:nvGraphicFramePr>
          <p:cNvPr id="8" name="内容占位符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8873341"/>
              </p:ext>
            </p:extLst>
          </p:nvPr>
        </p:nvGraphicFramePr>
        <p:xfrm>
          <a:off x="609600" y="2001399"/>
          <a:ext cx="474271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71355"/>
                <a:gridCol w="2371355"/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Ping</a:t>
                      </a:r>
                      <a:r>
                        <a:rPr lang="en-US" altLang="zh-CN" baseline="0" dirty="0" smtClean="0"/>
                        <a:t> </a:t>
                      </a:r>
                      <a:r>
                        <a:rPr lang="zh-CN" altLang="en-US" baseline="0" dirty="0" smtClean="0"/>
                        <a:t>延时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千兆网卡物理机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0.08ms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VM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altLang="zh-CN" dirty="0" smtClean="0"/>
                        <a:t>0.15ms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万兆网卡物理机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0.06ms</a:t>
                      </a:r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1054" y="1358900"/>
            <a:ext cx="2349500" cy="4127500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710617" y="4036563"/>
            <a:ext cx="392928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业务端优化方法：</a:t>
            </a:r>
            <a:endParaRPr kumimoji="1" lang="en-US" altLang="zh-CN" dirty="0" smtClean="0"/>
          </a:p>
          <a:p>
            <a:pPr marL="285750" indent="-285750">
              <a:buFont typeface="Arial"/>
              <a:buChar char="•"/>
            </a:pPr>
            <a:r>
              <a:rPr kumimoji="1" lang="zh-CN" altLang="en-US" dirty="0" smtClean="0"/>
              <a:t>换物理机</a:t>
            </a:r>
            <a:endParaRPr kumimoji="1" lang="en-US" altLang="zh-CN" dirty="0" smtClean="0"/>
          </a:p>
          <a:p>
            <a:pPr marL="285750" indent="-285750">
              <a:buFont typeface="Arial"/>
              <a:buChar char="•"/>
            </a:pPr>
            <a:r>
              <a:rPr kumimoji="1" lang="zh-CN" altLang="en-US" dirty="0" smtClean="0"/>
              <a:t>独立部暑，只做减库存</a:t>
            </a:r>
            <a:endParaRPr kumimoji="1" lang="en-US" altLang="zh-CN" dirty="0" smtClean="0"/>
          </a:p>
          <a:p>
            <a:pPr marL="285750" indent="-285750">
              <a:buFont typeface="Arial"/>
              <a:buChar char="•"/>
            </a:pPr>
            <a:r>
              <a:rPr kumimoji="1" lang="zh-CN" altLang="en-US" dirty="0" smtClean="0">
                <a:solidFill>
                  <a:srgbClr val="FF0000"/>
                </a:solidFill>
              </a:rPr>
              <a:t>业务高并发单台应用机器极限能力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562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kumimoji="1" lang="zh-CN" altLang="en-US" dirty="0" smtClean="0"/>
              <a:t>大厂优化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600203"/>
            <a:ext cx="3370513" cy="831658"/>
          </a:xfrm>
        </p:spPr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kumimoji="1" lang="zh-CN" altLang="en-US" sz="5000" dirty="0"/>
              <a:t>事务更新成功后，</a:t>
            </a:r>
            <a:r>
              <a:rPr kumimoji="1" lang="zh-CN" altLang="en-US" sz="5000" dirty="0" smtClean="0"/>
              <a:t>立刻提交</a:t>
            </a:r>
            <a:endParaRPr kumimoji="1" lang="en-US" altLang="zh-CN" sz="5000" dirty="0"/>
          </a:p>
          <a:p>
            <a:pPr marL="0" indent="0">
              <a:buNone/>
            </a:pPr>
            <a:r>
              <a:rPr lang="en-US" altLang="zh-CN" dirty="0"/>
              <a:t>MySQL patch:</a:t>
            </a:r>
          </a:p>
          <a:p>
            <a:pPr marL="0" indent="0">
              <a:buNone/>
            </a:pPr>
            <a:r>
              <a:rPr lang="en-US" altLang="zh-CN" dirty="0"/>
              <a:t>COMMIT_ON_SUCCESS</a:t>
            </a:r>
            <a:r>
              <a:rPr lang="zh-CN" altLang="en-US" dirty="0"/>
              <a:t>和</a:t>
            </a:r>
            <a:r>
              <a:rPr lang="en-US" altLang="zh-CN" dirty="0"/>
              <a:t>ROLLBACK_ON_FAIL</a:t>
            </a:r>
            <a:endParaRPr kumimoji="1" lang="zh-CN" altLang="en-US" dirty="0"/>
          </a:p>
          <a:p>
            <a:pPr marL="0" indent="0">
              <a:buNone/>
            </a:pPr>
            <a:endParaRPr kumimoji="1"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0375" y="2879348"/>
            <a:ext cx="7658100" cy="3467100"/>
          </a:xfrm>
          <a:prstGeom prst="rect">
            <a:avLst/>
          </a:prstGeom>
          <a:ln>
            <a:solidFill>
              <a:srgbClr val="4F81BD"/>
            </a:solidFill>
          </a:ln>
        </p:spPr>
      </p:pic>
      <p:sp>
        <p:nvSpPr>
          <p:cNvPr id="7" name="上箭头 6"/>
          <p:cNvSpPr/>
          <p:nvPr/>
        </p:nvSpPr>
        <p:spPr>
          <a:xfrm>
            <a:off x="4893835" y="4623632"/>
            <a:ext cx="464605" cy="1254654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0113" y="527053"/>
            <a:ext cx="6985000" cy="214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0943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kumimoji="1" lang="zh-CN" altLang="en-US" dirty="0" smtClean="0"/>
              <a:t>减库存总结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599" y="1600201"/>
            <a:ext cx="2843961" cy="1342814"/>
          </a:xfrm>
        </p:spPr>
        <p:txBody>
          <a:bodyPr>
            <a:normAutofit/>
          </a:bodyPr>
          <a:lstStyle/>
          <a:p>
            <a:r>
              <a:rPr kumimoji="1" lang="zh-CN" altLang="en-US" dirty="0" smtClean="0">
                <a:solidFill>
                  <a:srgbClr val="FF0000"/>
                </a:solidFill>
              </a:rPr>
              <a:t>控并发</a:t>
            </a:r>
            <a:r>
              <a:rPr kumimoji="1" lang="en-US" altLang="zh-CN" dirty="0" smtClean="0">
                <a:solidFill>
                  <a:srgbClr val="FF0000"/>
                </a:solidFill>
              </a:rPr>
              <a:t>,</a:t>
            </a:r>
            <a:r>
              <a:rPr kumimoji="1" lang="zh-CN" altLang="en-US" dirty="0" smtClean="0">
                <a:solidFill>
                  <a:srgbClr val="FF0000"/>
                </a:solidFill>
              </a:rPr>
              <a:t>限流</a:t>
            </a:r>
            <a:endParaRPr kumimoji="1" lang="en-US" altLang="zh-CN" dirty="0">
              <a:solidFill>
                <a:srgbClr val="FF0000"/>
              </a:solidFill>
            </a:endParaRPr>
          </a:p>
          <a:p>
            <a:r>
              <a:rPr kumimoji="1" lang="zh-CN" altLang="en-US" dirty="0" smtClean="0"/>
              <a:t>缩短路径</a:t>
            </a:r>
            <a:endParaRPr kumimoji="1" lang="en-US" altLang="zh-CN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7741" y="1600201"/>
            <a:ext cx="7918355" cy="5008424"/>
          </a:xfrm>
          <a:prstGeom prst="rect">
            <a:avLst/>
          </a:prstGeom>
        </p:spPr>
      </p:pic>
      <p:sp>
        <p:nvSpPr>
          <p:cNvPr id="5" name="矩形标注 4"/>
          <p:cNvSpPr/>
          <p:nvPr/>
        </p:nvSpPr>
        <p:spPr>
          <a:xfrm>
            <a:off x="1466593" y="5132336"/>
            <a:ext cx="1847587" cy="898394"/>
          </a:xfrm>
          <a:prstGeom prst="wedgeRectCallout">
            <a:avLst>
              <a:gd name="adj1" fmla="val 122571"/>
              <a:gd name="adj2" fmla="val 17672"/>
            </a:avLst>
          </a:prstGeom>
          <a:solidFill>
            <a:schemeClr val="accent6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dirty="0" smtClean="0"/>
              <a:t>1.</a:t>
            </a:r>
            <a:r>
              <a:rPr kumimoji="1" lang="zh-CN" altLang="en-US" dirty="0" smtClean="0"/>
              <a:t>换</a:t>
            </a:r>
            <a:r>
              <a:rPr kumimoji="1" lang="en-US" altLang="zh-CN" dirty="0" smtClean="0"/>
              <a:t>4</a:t>
            </a:r>
            <a:r>
              <a:rPr kumimoji="1" lang="zh-CN" altLang="en-US" dirty="0" smtClean="0"/>
              <a:t>台物理机</a:t>
            </a:r>
            <a:endParaRPr kumimoji="1" lang="en-US" altLang="zh-CN" dirty="0" smtClean="0"/>
          </a:p>
          <a:p>
            <a:r>
              <a:rPr kumimoji="1" lang="en-US" altLang="zh-CN" dirty="0" smtClean="0"/>
              <a:t>2</a:t>
            </a:r>
            <a:r>
              <a:rPr kumimoji="1" lang="en-US" altLang="zh-CN" dirty="0"/>
              <a:t>.</a:t>
            </a:r>
            <a:r>
              <a:rPr kumimoji="1" lang="zh-CN" altLang="en-US" dirty="0" smtClean="0"/>
              <a:t>限流</a:t>
            </a:r>
            <a:endParaRPr kumimoji="1" lang="zh-CN" altLang="en-US" dirty="0"/>
          </a:p>
        </p:txBody>
      </p:sp>
      <p:sp>
        <p:nvSpPr>
          <p:cNvPr id="6" name="矩形标注 5"/>
          <p:cNvSpPr/>
          <p:nvPr/>
        </p:nvSpPr>
        <p:spPr>
          <a:xfrm>
            <a:off x="11006920" y="4838035"/>
            <a:ext cx="1006643" cy="898394"/>
          </a:xfrm>
          <a:prstGeom prst="wedgeRectCallout">
            <a:avLst>
              <a:gd name="adj1" fmla="val -145448"/>
              <a:gd name="adj2" fmla="val 15948"/>
            </a:avLst>
          </a:prstGeom>
          <a:solidFill>
            <a:srgbClr val="0000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数据库端限流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735147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kumimoji="1" lang="zh-CN" altLang="en-US" dirty="0"/>
              <a:t>末</a:t>
            </a:r>
            <a:r>
              <a:rPr kumimoji="1" lang="zh-CN" altLang="en-US" dirty="0" smtClean="0"/>
              <a:t>来</a:t>
            </a:r>
            <a:r>
              <a:rPr kumimoji="1" lang="en-US" altLang="zh-CN" dirty="0" smtClean="0"/>
              <a:t> </a:t>
            </a:r>
            <a:r>
              <a:rPr kumimoji="1" lang="en-US" altLang="zh-CN" dirty="0" err="1" smtClean="0"/>
              <a:t>NewSQL</a:t>
            </a:r>
            <a:endParaRPr kumimoji="1" lang="zh-CN" altLang="en-US" dirty="0"/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91279690"/>
              </p:ext>
            </p:extLst>
          </p:nvPr>
        </p:nvGraphicFramePr>
        <p:xfrm>
          <a:off x="3795087" y="1599351"/>
          <a:ext cx="7960756" cy="45552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92151"/>
                <a:gridCol w="1592151"/>
                <a:gridCol w="1592151"/>
                <a:gridCol w="1425735"/>
                <a:gridCol w="1758568"/>
              </a:tblGrid>
              <a:tr h="455641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数据库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解决问题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公司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分布式算法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说明</a:t>
                      </a:r>
                      <a:endParaRPr lang="zh-CN" altLang="en-US" dirty="0"/>
                    </a:p>
                  </a:txBody>
                  <a:tcPr/>
                </a:tc>
              </a:tr>
              <a:tr h="393494">
                <a:tc>
                  <a:txBody>
                    <a:bodyPr/>
                    <a:lstStyle/>
                    <a:p>
                      <a:r>
                        <a:rPr lang="en-US" altLang="zh-CN" sz="1600" dirty="0" err="1" smtClean="0"/>
                        <a:t>AliSQL</a:t>
                      </a:r>
                      <a:endParaRPr lang="zh-CN" altLang="en-US" sz="1600" dirty="0"/>
                    </a:p>
                  </a:txBody>
                  <a:tcPr>
                    <a:solidFill>
                      <a:srgbClr val="77933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dirty="0" smtClean="0"/>
                        <a:t>高可用</a:t>
                      </a:r>
                      <a:r>
                        <a:rPr lang="zh-CN" altLang="zh-CN" sz="1600" dirty="0" smtClean="0"/>
                        <a:t>，</a:t>
                      </a:r>
                      <a:r>
                        <a:rPr lang="zh-CN" altLang="en-US" sz="1600" dirty="0" smtClean="0"/>
                        <a:t>异地强同步</a:t>
                      </a:r>
                    </a:p>
                  </a:txBody>
                  <a:tcPr>
                    <a:solidFill>
                      <a:srgbClr val="77933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600" dirty="0" smtClean="0"/>
                        <a:t>阿里集团</a:t>
                      </a:r>
                      <a:endParaRPr lang="zh-CN" altLang="en-US" sz="1600" dirty="0"/>
                    </a:p>
                  </a:txBody>
                  <a:tcPr>
                    <a:solidFill>
                      <a:srgbClr val="77933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 err="1" smtClean="0"/>
                        <a:t>paxos</a:t>
                      </a:r>
                      <a:endParaRPr lang="zh-CN" altLang="en-US" sz="1600" dirty="0" smtClean="0"/>
                    </a:p>
                  </a:txBody>
                  <a:tcPr>
                    <a:solidFill>
                      <a:srgbClr val="77933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dirty="0" smtClean="0"/>
                        <a:t>兼容</a:t>
                      </a:r>
                      <a:r>
                        <a:rPr lang="en-US" altLang="zh-CN" sz="1600" dirty="0" smtClean="0"/>
                        <a:t>MySQL</a:t>
                      </a:r>
                      <a:r>
                        <a:rPr lang="zh-CN" altLang="en-US" sz="1600" dirty="0" smtClean="0"/>
                        <a:t>，魔改版</a:t>
                      </a:r>
                    </a:p>
                  </a:txBody>
                  <a:tcPr>
                    <a:solidFill>
                      <a:srgbClr val="77933C"/>
                    </a:solidFill>
                  </a:tcPr>
                </a:tc>
              </a:tr>
              <a:tr h="377955">
                <a:tc>
                  <a:txBody>
                    <a:bodyPr/>
                    <a:lstStyle/>
                    <a:p>
                      <a:r>
                        <a:rPr lang="en-US" altLang="zh-CN" sz="1600" dirty="0" err="1" smtClean="0"/>
                        <a:t>OceanBase</a:t>
                      </a:r>
                      <a:endParaRPr lang="zh-CN" altLang="en-US" sz="1600" dirty="0"/>
                    </a:p>
                  </a:txBody>
                  <a:tcPr>
                    <a:solidFill>
                      <a:srgbClr val="98480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600" dirty="0" smtClean="0"/>
                        <a:t>分布式数据库</a:t>
                      </a:r>
                      <a:endParaRPr lang="zh-CN" altLang="en-US" sz="1600" dirty="0"/>
                    </a:p>
                  </a:txBody>
                  <a:tcPr>
                    <a:solidFill>
                      <a:srgbClr val="98480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en-US" sz="1600" dirty="0" smtClean="0"/>
                        <a:t>蚂蚁金服</a:t>
                      </a:r>
                      <a:endParaRPr lang="zh-CN" altLang="en-US" sz="1600" dirty="0"/>
                    </a:p>
                  </a:txBody>
                  <a:tcPr>
                    <a:solidFill>
                      <a:srgbClr val="98480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 err="1" smtClean="0"/>
                        <a:t>paxos</a:t>
                      </a:r>
                      <a:endParaRPr lang="zh-CN" altLang="en-US" sz="1600" dirty="0" smtClean="0"/>
                    </a:p>
                  </a:txBody>
                  <a:tcPr>
                    <a:solidFill>
                      <a:srgbClr val="98480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dirty="0" smtClean="0"/>
                        <a:t>分布式</a:t>
                      </a:r>
                      <a:r>
                        <a:rPr lang="zh-CN" altLang="zh-CN" sz="1600" dirty="0" smtClean="0"/>
                        <a:t>，</a:t>
                      </a:r>
                      <a:r>
                        <a:rPr lang="zh-CN" altLang="en-US" sz="1600" dirty="0" smtClean="0"/>
                        <a:t>分片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600" dirty="0" smtClean="0"/>
                    </a:p>
                  </a:txBody>
                  <a:tcPr>
                    <a:solidFill>
                      <a:srgbClr val="984807"/>
                    </a:solidFill>
                  </a:tcPr>
                </a:tc>
              </a:tr>
              <a:tr h="374301">
                <a:tc>
                  <a:txBody>
                    <a:bodyPr/>
                    <a:lstStyle/>
                    <a:p>
                      <a:r>
                        <a:rPr lang="en-US" altLang="zh-CN" sz="1600" dirty="0" err="1" smtClean="0"/>
                        <a:t>PolarDB</a:t>
                      </a:r>
                      <a:endParaRPr lang="zh-CN" altLang="en-US" sz="1600" dirty="0"/>
                    </a:p>
                  </a:txBody>
                  <a:tcPr>
                    <a:solidFill>
                      <a:srgbClr val="93CDD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600" dirty="0" smtClean="0"/>
                        <a:t>存储计算分离</a:t>
                      </a:r>
                      <a:endParaRPr lang="zh-CN" altLang="en-US" sz="1600" dirty="0"/>
                    </a:p>
                  </a:txBody>
                  <a:tcPr>
                    <a:solidFill>
                      <a:srgbClr val="93C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dirty="0" smtClean="0"/>
                        <a:t>阿里云</a:t>
                      </a:r>
                    </a:p>
                  </a:txBody>
                  <a:tcPr>
                    <a:solidFill>
                      <a:srgbClr val="93C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600" dirty="0" smtClean="0"/>
                    </a:p>
                  </a:txBody>
                  <a:tcPr>
                    <a:solidFill>
                      <a:srgbClr val="93C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dirty="0" smtClean="0"/>
                        <a:t>云数据库</a:t>
                      </a:r>
                    </a:p>
                  </a:txBody>
                  <a:tcPr>
                    <a:solidFill>
                      <a:srgbClr val="93CDDD"/>
                    </a:solidFill>
                  </a:tcPr>
                </a:tc>
              </a:tr>
              <a:tr h="362838">
                <a:tc>
                  <a:txBody>
                    <a:bodyPr/>
                    <a:lstStyle/>
                    <a:p>
                      <a:r>
                        <a:rPr lang="en-US" altLang="zh-CN" sz="1600" dirty="0" err="1" smtClean="0"/>
                        <a:t>PhxSQL</a:t>
                      </a:r>
                      <a:endParaRPr lang="zh-CN" altLang="en-US" sz="1600" dirty="0"/>
                    </a:p>
                  </a:txBody>
                  <a:tcP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dirty="0" smtClean="0"/>
                        <a:t>高可用</a:t>
                      </a:r>
                    </a:p>
                  </a:txBody>
                  <a:tcP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600" dirty="0" smtClean="0"/>
                        <a:t>腾讯</a:t>
                      </a:r>
                      <a:endParaRPr lang="zh-CN" altLang="en-US" sz="1600" dirty="0"/>
                    </a:p>
                  </a:txBody>
                  <a:tcP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 err="1" smtClean="0"/>
                        <a:t>paxos</a:t>
                      </a:r>
                      <a:endParaRPr lang="zh-CN" altLang="en-US" sz="1600" dirty="0" smtClean="0"/>
                    </a:p>
                  </a:txBody>
                  <a:tcP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dirty="0" smtClean="0"/>
                        <a:t>高可用，一致性</a:t>
                      </a:r>
                    </a:p>
                  </a:txBody>
                  <a:tcPr>
                    <a:solidFill>
                      <a:schemeClr val="accent3">
                        <a:lumMod val="75000"/>
                      </a:schemeClr>
                    </a:solidFill>
                  </a:tcPr>
                </a:tc>
              </a:tr>
              <a:tr h="453546">
                <a:tc>
                  <a:txBody>
                    <a:bodyPr/>
                    <a:lstStyle/>
                    <a:p>
                      <a:r>
                        <a:rPr lang="en-US" altLang="zh-CN" sz="1600" dirty="0" smtClean="0"/>
                        <a:t>MySQL(MGR)</a:t>
                      </a:r>
                      <a:endParaRPr lang="zh-CN" altLang="en-US" sz="1600" dirty="0"/>
                    </a:p>
                  </a:txBody>
                  <a:tcP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600" dirty="0" smtClean="0"/>
                        <a:t>高可用</a:t>
                      </a:r>
                      <a:endParaRPr lang="zh-CN" altLang="en-US" sz="1600" dirty="0"/>
                    </a:p>
                  </a:txBody>
                  <a:tcP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 dirty="0" smtClean="0"/>
                        <a:t>Oracle</a:t>
                      </a:r>
                      <a:endParaRPr lang="zh-CN" altLang="en-US" sz="1600" dirty="0"/>
                    </a:p>
                  </a:txBody>
                  <a:tcP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 err="1" smtClean="0"/>
                        <a:t>paxos</a:t>
                      </a:r>
                      <a:endParaRPr lang="zh-CN" altLang="en-US" sz="1600" dirty="0" smtClean="0"/>
                    </a:p>
                  </a:txBody>
                  <a:tcP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dirty="0" smtClean="0"/>
                        <a:t>高可用</a:t>
                      </a:r>
                      <a:r>
                        <a:rPr lang="en-US" altLang="zh-CN" sz="1600" dirty="0" smtClean="0"/>
                        <a:t>, </a:t>
                      </a:r>
                      <a:r>
                        <a:rPr lang="en-US" altLang="zh-CN" sz="1600" baseline="0" dirty="0" smtClean="0"/>
                        <a:t> </a:t>
                      </a:r>
                      <a:r>
                        <a:rPr lang="zh-CN" altLang="en-US" sz="1600" baseline="0" dirty="0" smtClean="0"/>
                        <a:t>一致性</a:t>
                      </a:r>
                      <a:endParaRPr lang="zh-CN" altLang="en-US" sz="1600" dirty="0" smtClean="0"/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600" dirty="0" smtClean="0"/>
                    </a:p>
                  </a:txBody>
                  <a:tcPr>
                    <a:solidFill>
                      <a:schemeClr val="accent3">
                        <a:lumMod val="75000"/>
                      </a:schemeClr>
                    </a:solidFill>
                  </a:tcPr>
                </a:tc>
              </a:tr>
              <a:tr h="473973">
                <a:tc>
                  <a:txBody>
                    <a:bodyPr/>
                    <a:lstStyle/>
                    <a:p>
                      <a:r>
                        <a:rPr lang="en-US" altLang="zh-CN" sz="1600" dirty="0" smtClean="0"/>
                        <a:t>Spanner</a:t>
                      </a:r>
                      <a:endParaRPr lang="zh-CN" altLang="en-US" sz="1600" dirty="0"/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dirty="0" smtClean="0"/>
                        <a:t>分布式数据库</a:t>
                      </a:r>
                    </a:p>
                    <a:p>
                      <a:endParaRPr lang="zh-CN" altLang="en-US" sz="1600" dirty="0"/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 dirty="0" smtClean="0"/>
                        <a:t>Google</a:t>
                      </a:r>
                      <a:endParaRPr lang="zh-CN" altLang="en-US" sz="1600" dirty="0"/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 err="1" smtClean="0"/>
                        <a:t>paxos</a:t>
                      </a:r>
                      <a:endParaRPr lang="zh-CN" altLang="en-US" sz="1600" dirty="0"/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dirty="0" smtClean="0"/>
                        <a:t>分布式</a:t>
                      </a:r>
                      <a:r>
                        <a:rPr lang="zh-CN" altLang="zh-CN" sz="1600" dirty="0" smtClean="0"/>
                        <a:t>，</a:t>
                      </a:r>
                      <a:r>
                        <a:rPr lang="zh-CN" altLang="en-US" sz="1600" dirty="0" smtClean="0"/>
                        <a:t>分片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600" dirty="0" smtClean="0"/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</a:tr>
              <a:tr h="523011">
                <a:tc>
                  <a:txBody>
                    <a:bodyPr/>
                    <a:lstStyle/>
                    <a:p>
                      <a:r>
                        <a:rPr lang="en-US" altLang="zh-CN" sz="1600" dirty="0" err="1" smtClean="0"/>
                        <a:t>TiDB</a:t>
                      </a:r>
                      <a:endParaRPr lang="zh-CN" altLang="en-US" sz="1600" dirty="0"/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dirty="0" smtClean="0"/>
                        <a:t>分布式数据库</a:t>
                      </a:r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 dirty="0" err="1" smtClean="0"/>
                        <a:t>PingCAP</a:t>
                      </a:r>
                      <a:endParaRPr lang="zh-CN" altLang="en-US" sz="1600" dirty="0"/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 dirty="0" smtClean="0"/>
                        <a:t>raft</a:t>
                      </a:r>
                      <a:endParaRPr lang="zh-CN" altLang="en-US" sz="1600" dirty="0"/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dirty="0" smtClean="0"/>
                        <a:t>分布式</a:t>
                      </a:r>
                      <a:r>
                        <a:rPr lang="zh-CN" altLang="zh-CN" sz="1600" dirty="0" smtClean="0"/>
                        <a:t>，</a:t>
                      </a:r>
                      <a:r>
                        <a:rPr lang="zh-CN" altLang="en-US" sz="1600" dirty="0" smtClean="0"/>
                        <a:t>分片</a:t>
                      </a:r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</a:tr>
              <a:tr h="523011">
                <a:tc>
                  <a:txBody>
                    <a:bodyPr/>
                    <a:lstStyle/>
                    <a:p>
                      <a:r>
                        <a:rPr lang="en-US" altLang="zh-CN" sz="1600" dirty="0" smtClean="0"/>
                        <a:t>Aurora</a:t>
                      </a:r>
                      <a:endParaRPr lang="zh-CN" altLang="en-US" sz="1600" dirty="0"/>
                    </a:p>
                  </a:txBody>
                  <a:tcPr>
                    <a:solidFill>
                      <a:srgbClr val="93C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dirty="0" smtClean="0"/>
                        <a:t>存储计算分离</a:t>
                      </a:r>
                    </a:p>
                  </a:txBody>
                  <a:tcPr>
                    <a:solidFill>
                      <a:srgbClr val="93CDD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 dirty="0" smtClean="0"/>
                        <a:t>AWS</a:t>
                      </a:r>
                      <a:endParaRPr lang="zh-CN" altLang="en-US" sz="1600" dirty="0"/>
                    </a:p>
                  </a:txBody>
                  <a:tcPr>
                    <a:solidFill>
                      <a:srgbClr val="93CDDD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>
                    <a:solidFill>
                      <a:srgbClr val="93C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dirty="0" smtClean="0"/>
                        <a:t>云数据库</a:t>
                      </a:r>
                    </a:p>
                  </a:txBody>
                  <a:tcPr>
                    <a:solidFill>
                      <a:srgbClr val="93CDDD"/>
                    </a:solidFill>
                  </a:tcPr>
                </a:tc>
              </a:tr>
            </a:tbl>
          </a:graphicData>
        </a:graphic>
      </p:graphicFrame>
      <p:sp>
        <p:nvSpPr>
          <p:cNvPr id="3" name="文本框 2"/>
          <p:cNvSpPr txBox="1"/>
          <p:nvPr/>
        </p:nvSpPr>
        <p:spPr>
          <a:xfrm>
            <a:off x="609600" y="1778266"/>
            <a:ext cx="318548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随着新的硬件与网络设备进步</a:t>
            </a:r>
            <a:endParaRPr kumimoji="1" lang="en-US" altLang="zh-CN" dirty="0" smtClean="0"/>
          </a:p>
          <a:p>
            <a:r>
              <a:rPr kumimoji="1" lang="zh-CN" altLang="en-US" dirty="0" smtClean="0"/>
              <a:t>共同特点</a:t>
            </a:r>
            <a:endParaRPr kumimoji="1" lang="en-US" altLang="zh-CN" dirty="0"/>
          </a:p>
          <a:p>
            <a:pPr marL="285750" indent="-285750">
              <a:buFont typeface="Arial"/>
              <a:buChar char="•"/>
            </a:pPr>
            <a:r>
              <a:rPr kumimoji="1" lang="en-US" altLang="zh-CN" dirty="0" err="1" smtClean="0"/>
              <a:t>Paxos</a:t>
            </a:r>
            <a:r>
              <a:rPr kumimoji="1" lang="zh-CN" altLang="en-US" dirty="0" smtClean="0"/>
              <a:t>算法</a:t>
            </a:r>
            <a:endParaRPr kumimoji="1" lang="en-US" altLang="zh-CN" dirty="0"/>
          </a:p>
          <a:p>
            <a:pPr marL="285750" indent="-285750">
              <a:buFont typeface="Arial"/>
              <a:buChar char="•"/>
            </a:pPr>
            <a:r>
              <a:rPr kumimoji="1" lang="zh-CN" altLang="en-US" dirty="0" smtClean="0"/>
              <a:t>高可用，机房容灾</a:t>
            </a:r>
            <a:endParaRPr kumimoji="1"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8506674" y="1920705"/>
            <a:ext cx="975670" cy="3655534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919207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分享回顾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VDDS</a:t>
            </a:r>
            <a:r>
              <a:rPr kumimoji="1" lang="zh-CN" altLang="en-US" dirty="0" smtClean="0"/>
              <a:t>，从库无流量，独享实例</a:t>
            </a:r>
            <a:endParaRPr kumimoji="1" lang="en-US" altLang="zh-CN" dirty="0" smtClean="0"/>
          </a:p>
          <a:p>
            <a:r>
              <a:rPr kumimoji="1" lang="zh-CN" altLang="en-US" dirty="0" smtClean="0"/>
              <a:t>分布式数据库单条</a:t>
            </a:r>
            <a:r>
              <a:rPr kumimoji="1" lang="en-US" altLang="zh-CN" dirty="0" smtClean="0"/>
              <a:t>RT</a:t>
            </a:r>
            <a:r>
              <a:rPr kumimoji="1" lang="zh-CN" altLang="en-US" dirty="0" smtClean="0"/>
              <a:t>一定会慢一点</a:t>
            </a:r>
            <a:endParaRPr kumimoji="1" lang="en-US" altLang="zh-CN" dirty="0" smtClean="0"/>
          </a:p>
          <a:p>
            <a:r>
              <a:rPr kumimoji="1" lang="en-US" altLang="zh-CN" dirty="0" smtClean="0"/>
              <a:t>Primary key (</a:t>
            </a:r>
            <a:r>
              <a:rPr kumimoji="1" lang="en-US" altLang="zh-CN" dirty="0" err="1" smtClean="0"/>
              <a:t>int</a:t>
            </a:r>
            <a:r>
              <a:rPr kumimoji="1" lang="en-US" altLang="zh-CN" dirty="0"/>
              <a:t>、</a:t>
            </a:r>
            <a:r>
              <a:rPr kumimoji="1" lang="zh-CN" altLang="en-US" dirty="0" smtClean="0"/>
              <a:t>自增</a:t>
            </a:r>
            <a:r>
              <a:rPr kumimoji="1" lang="en-US" altLang="zh-CN" dirty="0" smtClean="0"/>
              <a:t>)</a:t>
            </a:r>
          </a:p>
          <a:p>
            <a:r>
              <a:rPr kumimoji="1" lang="zh-CN" altLang="en-US" dirty="0" smtClean="0"/>
              <a:t>关注</a:t>
            </a:r>
            <a:r>
              <a:rPr kumimoji="1" lang="en-US" altLang="zh-CN" dirty="0" smtClean="0"/>
              <a:t>DB </a:t>
            </a:r>
            <a:r>
              <a:rPr kumimoji="1" lang="zh-CN" altLang="en-US" dirty="0" smtClean="0"/>
              <a:t>慢</a:t>
            </a:r>
            <a:r>
              <a:rPr kumimoji="1" lang="en-US" altLang="zh-CN" dirty="0" smtClean="0"/>
              <a:t>SQL</a:t>
            </a:r>
            <a:r>
              <a:rPr kumimoji="1" lang="zh-CN" altLang="en-US" dirty="0" smtClean="0"/>
              <a:t>告警</a:t>
            </a:r>
            <a:endParaRPr kumimoji="1" lang="en-US" altLang="zh-CN" dirty="0" smtClean="0"/>
          </a:p>
          <a:p>
            <a:r>
              <a:rPr lang="zh-CN" altLang="en-US" dirty="0"/>
              <a:t>葵花</a:t>
            </a:r>
            <a:r>
              <a:rPr lang="zh-CN" altLang="en-US" dirty="0" smtClean="0"/>
              <a:t>宝典</a:t>
            </a:r>
            <a:endParaRPr lang="en-US" altLang="zh-CN" dirty="0" smtClean="0"/>
          </a:p>
          <a:p>
            <a:r>
              <a:rPr kumimoji="1" lang="zh-CN" altLang="en-US" dirty="0" smtClean="0"/>
              <a:t>容量及限流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1118265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701861" y="2442972"/>
            <a:ext cx="216838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8000" dirty="0" smtClean="0"/>
              <a:t>Q&amp;A</a:t>
            </a:r>
            <a:endParaRPr kumimoji="1" lang="zh-CN" altLang="en-US" sz="8000" dirty="0"/>
          </a:p>
        </p:txBody>
      </p:sp>
    </p:spTree>
    <p:extLst>
      <p:ext uri="{BB962C8B-B14F-4D97-AF65-F5344CB8AC3E}">
        <p14:creationId xmlns:p14="http://schemas.microsoft.com/office/powerpoint/2010/main" val="10635828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rcRect t="3817" b="3817"/>
          <a:stretch>
            <a:fillRect/>
          </a:stretch>
        </p:blipFill>
        <p:spPr>
          <a:xfrm>
            <a:off x="2142778" y="1396362"/>
            <a:ext cx="9067355" cy="4525963"/>
          </a:xfrm>
        </p:spPr>
      </p:pic>
      <p:sp>
        <p:nvSpPr>
          <p:cNvPr id="5" name="文本框 4"/>
          <p:cNvSpPr txBox="1"/>
          <p:nvPr/>
        </p:nvSpPr>
        <p:spPr>
          <a:xfrm>
            <a:off x="1034782" y="2028820"/>
            <a:ext cx="16810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 smtClean="0"/>
              <a:t>TiDB</a:t>
            </a:r>
            <a:r>
              <a:rPr kumimoji="1" lang="en-US" altLang="zh-CN" dirty="0"/>
              <a:t>(</a:t>
            </a:r>
            <a:r>
              <a:rPr kumimoji="1" lang="zh-CN" altLang="en-US" dirty="0" smtClean="0"/>
              <a:t>数据分片</a:t>
            </a:r>
            <a:r>
              <a:rPr kumimoji="1" lang="en-US" altLang="zh-CN" dirty="0" smtClean="0"/>
              <a:t>)</a:t>
            </a:r>
            <a:endParaRPr kumimoji="1"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3546482" y="3175359"/>
            <a:ext cx="4584099" cy="1192696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矩形标注 1"/>
          <p:cNvSpPr/>
          <p:nvPr/>
        </p:nvSpPr>
        <p:spPr>
          <a:xfrm>
            <a:off x="1034782" y="3764435"/>
            <a:ext cx="1107996" cy="710556"/>
          </a:xfrm>
          <a:prstGeom prst="wedgeRectCallout">
            <a:avLst>
              <a:gd name="adj1" fmla="val 238438"/>
              <a:gd name="adj2" fmla="val 9309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proxy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503340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0490" y="0"/>
            <a:ext cx="7958119" cy="685800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892052" y="1535562"/>
            <a:ext cx="2304650" cy="17543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 err="1" smtClean="0"/>
              <a:t>Oceanbase</a:t>
            </a:r>
            <a:r>
              <a:rPr kumimoji="1" lang="en-US" altLang="zh-CN" b="1" dirty="0" smtClean="0"/>
              <a:t>(</a:t>
            </a:r>
            <a:r>
              <a:rPr kumimoji="1" lang="zh-CN" altLang="en-US" b="1" dirty="0" smtClean="0"/>
              <a:t>数据分片</a:t>
            </a:r>
            <a:r>
              <a:rPr kumimoji="1" lang="en-US" altLang="zh-CN" b="1" dirty="0" smtClean="0"/>
              <a:t>)</a:t>
            </a:r>
          </a:p>
          <a:p>
            <a:r>
              <a:rPr kumimoji="1" lang="zh-CN" altLang="en-US" b="1" dirty="0" smtClean="0"/>
              <a:t>核心作用：</a:t>
            </a:r>
            <a:endParaRPr kumimoji="1" lang="en-US" altLang="zh-CN" b="1" dirty="0" smtClean="0"/>
          </a:p>
          <a:p>
            <a:pPr marL="342900" indent="-342900">
              <a:buFont typeface="+mj-lt"/>
              <a:buAutoNum type="arabicPeriod"/>
            </a:pPr>
            <a:r>
              <a:rPr kumimoji="1" lang="zh-CN" altLang="en-US" b="1" dirty="0" smtClean="0"/>
              <a:t>数据分片</a:t>
            </a:r>
            <a:endParaRPr kumimoji="1" lang="en-US" altLang="zh-CN" b="1" dirty="0" smtClean="0"/>
          </a:p>
          <a:p>
            <a:pPr marL="342900" indent="-342900">
              <a:buFont typeface="+mj-lt"/>
              <a:buAutoNum type="arabicPeriod"/>
            </a:pPr>
            <a:r>
              <a:rPr kumimoji="1" lang="zh-CN" altLang="en-US" b="1" dirty="0" smtClean="0"/>
              <a:t>异地多活</a:t>
            </a:r>
            <a:endParaRPr kumimoji="1" lang="en-US" altLang="zh-CN" b="1" dirty="0" smtClean="0"/>
          </a:p>
          <a:p>
            <a:pPr marL="342900" indent="-342900">
              <a:buFont typeface="+mj-lt"/>
              <a:buAutoNum type="arabicPeriod"/>
            </a:pPr>
            <a:r>
              <a:rPr kumimoji="1" lang="zh-CN" altLang="en-US" b="1" dirty="0" smtClean="0"/>
              <a:t>高可用</a:t>
            </a:r>
            <a:endParaRPr kumimoji="1" lang="en-US" altLang="zh-CN" b="1" dirty="0" smtClean="0"/>
          </a:p>
          <a:p>
            <a:endParaRPr kumimoji="1" lang="zh-CN" altLang="en-US" dirty="0"/>
          </a:p>
        </p:txBody>
      </p:sp>
      <p:sp>
        <p:nvSpPr>
          <p:cNvPr id="2" name="矩形标注 1"/>
          <p:cNvSpPr/>
          <p:nvPr/>
        </p:nvSpPr>
        <p:spPr>
          <a:xfrm>
            <a:off x="2131852" y="295866"/>
            <a:ext cx="898638" cy="740793"/>
          </a:xfrm>
          <a:prstGeom prst="wedgeRectCallout">
            <a:avLst>
              <a:gd name="adj1" fmla="val 363868"/>
              <a:gd name="adj2" fmla="val 30425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proxy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408525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6049" r="1096"/>
          <a:stretch/>
        </p:blipFill>
        <p:spPr>
          <a:xfrm>
            <a:off x="4037760" y="1736265"/>
            <a:ext cx="7544640" cy="4525963"/>
          </a:xfrm>
        </p:spPr>
      </p:pic>
      <p:sp>
        <p:nvSpPr>
          <p:cNvPr id="8" name="文本框 7"/>
          <p:cNvSpPr txBox="1"/>
          <p:nvPr/>
        </p:nvSpPr>
        <p:spPr>
          <a:xfrm>
            <a:off x="922290" y="2086314"/>
            <a:ext cx="21210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 smtClean="0"/>
              <a:t>Alisql</a:t>
            </a:r>
            <a:r>
              <a:rPr kumimoji="1" lang="en-US" altLang="zh-CN" dirty="0"/>
              <a:t>:</a:t>
            </a:r>
            <a:endParaRPr kumimoji="1" lang="en-US" altLang="zh-CN" dirty="0" smtClean="0"/>
          </a:p>
          <a:p>
            <a:pPr marL="342900" indent="-342900">
              <a:buFont typeface="+mj-lt"/>
              <a:buAutoNum type="arabicPeriod"/>
            </a:pPr>
            <a:r>
              <a:rPr kumimoji="1" lang="zh-CN" altLang="en-US" dirty="0" smtClean="0"/>
              <a:t>功能性能增强</a:t>
            </a:r>
            <a:endParaRPr kumimoji="1" lang="en-US" altLang="zh-CN" dirty="0"/>
          </a:p>
          <a:p>
            <a:pPr marL="342900" indent="-342900">
              <a:buFont typeface="+mj-lt"/>
              <a:buAutoNum type="arabicPeriod"/>
            </a:pPr>
            <a:r>
              <a:rPr kumimoji="1" lang="zh-CN" altLang="en-US" dirty="0" smtClean="0"/>
              <a:t>全面兼容</a:t>
            </a:r>
            <a:r>
              <a:rPr kumimoji="1" lang="en-US" altLang="zh-CN" dirty="0" smtClean="0"/>
              <a:t>MySQL</a:t>
            </a:r>
            <a:endParaRPr kumimoji="1" lang="zh-CN" altLang="en-US" dirty="0"/>
          </a:p>
        </p:txBody>
      </p:sp>
      <p:sp>
        <p:nvSpPr>
          <p:cNvPr id="2" name="矩形 1"/>
          <p:cNvSpPr/>
          <p:nvPr/>
        </p:nvSpPr>
        <p:spPr>
          <a:xfrm>
            <a:off x="9030821" y="4264935"/>
            <a:ext cx="2398812" cy="1583671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326695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6793" y="1231900"/>
            <a:ext cx="5156200" cy="43942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179322" y="1247018"/>
            <a:ext cx="3946194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 smtClean="0"/>
              <a:t>MGR(MySQL Group Replication)</a:t>
            </a:r>
            <a:br>
              <a:rPr kumimoji="1" lang="en-US" altLang="zh-CN" sz="2000" dirty="0" smtClean="0"/>
            </a:br>
            <a:endParaRPr kumimoji="1" lang="en-US" altLang="zh-CN" sz="2000" dirty="0" smtClean="0"/>
          </a:p>
          <a:p>
            <a:pPr marL="285750" indent="-285750">
              <a:buFont typeface="Arial"/>
              <a:buChar char="•"/>
            </a:pPr>
            <a:r>
              <a:rPr kumimoji="1" lang="en-US" altLang="zh-CN" dirty="0" smtClean="0"/>
              <a:t>MySQL 5.7.17	</a:t>
            </a:r>
            <a:r>
              <a:rPr kumimoji="1" lang="zh-CN" altLang="en-US" dirty="0" smtClean="0"/>
              <a:t>发布</a:t>
            </a:r>
            <a:endParaRPr kumimoji="1" lang="en-US" altLang="zh-CN" dirty="0" smtClean="0"/>
          </a:p>
          <a:p>
            <a:pPr marL="285750" indent="-285750">
              <a:buFont typeface="Arial"/>
              <a:buChar char="•"/>
            </a:pPr>
            <a:r>
              <a:rPr kumimoji="1" lang="zh-CN" altLang="en-US" dirty="0" smtClean="0"/>
              <a:t>基于</a:t>
            </a:r>
            <a:r>
              <a:rPr kumimoji="1" lang="en-US" altLang="zh-CN" dirty="0" err="1" smtClean="0"/>
              <a:t>Paxos</a:t>
            </a:r>
            <a:r>
              <a:rPr kumimoji="1" lang="zh-CN" altLang="en-US" dirty="0" smtClean="0"/>
              <a:t>协议实现的多副本数据一致性集群</a:t>
            </a:r>
            <a:endParaRPr kumimoji="1" lang="en-US" altLang="zh-CN" dirty="0" smtClean="0"/>
          </a:p>
          <a:p>
            <a:pPr marL="285750" indent="-285750">
              <a:buFont typeface="Arial"/>
              <a:buChar char="•"/>
            </a:pPr>
            <a:r>
              <a:rPr kumimoji="1" lang="zh-CN" altLang="en-US" dirty="0" smtClean="0"/>
              <a:t>支持</a:t>
            </a:r>
            <a:r>
              <a:rPr kumimoji="1" lang="en-US" altLang="zh-CN" dirty="0" smtClean="0"/>
              <a:t>single-master</a:t>
            </a:r>
            <a:r>
              <a:rPr kumimoji="1" lang="zh-CN" altLang="en-US" dirty="0" smtClean="0"/>
              <a:t>模式和</a:t>
            </a:r>
            <a:r>
              <a:rPr kumimoji="1" lang="en-US" altLang="zh-CN" dirty="0" smtClean="0"/>
              <a:t>multi-master</a:t>
            </a:r>
            <a:r>
              <a:rPr kumimoji="1" lang="zh-CN" altLang="en-US" dirty="0" smtClean="0"/>
              <a:t>模式</a:t>
            </a:r>
            <a:endParaRPr kumimoji="1" lang="en-US" altLang="zh-CN" dirty="0" smtClean="0"/>
          </a:p>
          <a:p>
            <a:pPr marL="285750" indent="-285750">
              <a:buFont typeface="Arial"/>
              <a:buChar char="•"/>
            </a:pPr>
            <a:endParaRPr kumimoji="1"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1179322" y="4005082"/>
            <a:ext cx="3946194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dirty="0" smtClean="0"/>
              <a:t>特点</a:t>
            </a:r>
            <a:r>
              <a:rPr kumimoji="1" lang="en-US" altLang="zh-CN" sz="2000" dirty="0" smtClean="0"/>
              <a:t>&amp;</a:t>
            </a:r>
            <a:r>
              <a:rPr kumimoji="1" lang="zh-CN" altLang="en-US" sz="2000" dirty="0" smtClean="0"/>
              <a:t>改变</a:t>
            </a:r>
            <a:r>
              <a:rPr kumimoji="1" lang="en-US" altLang="zh-CN" sz="2000" dirty="0" smtClean="0"/>
              <a:t> </a:t>
            </a:r>
          </a:p>
          <a:p>
            <a:pPr marL="285750" indent="-285750">
              <a:buFont typeface="Arial"/>
              <a:buChar char="•"/>
            </a:pPr>
            <a:r>
              <a:rPr kumimoji="1" lang="zh-CN" altLang="en-US" dirty="0" smtClean="0"/>
              <a:t>高可用</a:t>
            </a:r>
            <a:endParaRPr kumimoji="1" lang="en-US" altLang="zh-CN" dirty="0" smtClean="0"/>
          </a:p>
          <a:p>
            <a:pPr marL="285750" indent="-285750">
              <a:buFont typeface="Arial"/>
              <a:buChar char="•"/>
            </a:pPr>
            <a:r>
              <a:rPr kumimoji="1" lang="en-US" altLang="zh-CN" dirty="0" smtClean="0"/>
              <a:t>Share nothing</a:t>
            </a:r>
          </a:p>
          <a:p>
            <a:pPr marL="285750" indent="-285750">
              <a:buFont typeface="Arial"/>
              <a:buChar char="•"/>
            </a:pPr>
            <a:r>
              <a:rPr kumimoji="1" lang="zh-CN" altLang="en-US" dirty="0" smtClean="0"/>
              <a:t>写入响应时间变长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928690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28391</TotalTime>
  <Words>1863</Words>
  <Application>Microsoft Macintosh PowerPoint</Application>
  <PresentationFormat>自定义</PresentationFormat>
  <Paragraphs>439</Paragraphs>
  <Slides>51</Slides>
  <Notes>34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51</vt:i4>
      </vt:variant>
    </vt:vector>
  </HeadingPairs>
  <TitlesOfParts>
    <vt:vector size="52" baseType="lpstr">
      <vt:lpstr>Office 主题</vt:lpstr>
      <vt:lpstr>微店MySQL架构及高性能MySQL</vt:lpstr>
      <vt:lpstr>过去</vt:lpstr>
      <vt:lpstr>现在1</vt:lpstr>
      <vt:lpstr>现在2</vt:lpstr>
      <vt:lpstr>末来 NewSQL</vt:lpstr>
      <vt:lpstr>PowerPoint 演示文稿</vt:lpstr>
      <vt:lpstr>PowerPoint 演示文稿</vt:lpstr>
      <vt:lpstr>PowerPoint 演示文稿</vt:lpstr>
      <vt:lpstr>PowerPoint 演示文稿</vt:lpstr>
      <vt:lpstr>响应时间增加</vt:lpstr>
      <vt:lpstr>总结</vt:lpstr>
      <vt:lpstr>微店数据库架构</vt:lpstr>
      <vt:lpstr>微店-流量在主库</vt:lpstr>
      <vt:lpstr>PowerPoint 演示文稿</vt:lpstr>
      <vt:lpstr>微店-独享实例</vt:lpstr>
      <vt:lpstr>微店-独享实例</vt:lpstr>
      <vt:lpstr>高性能MySQL</vt:lpstr>
      <vt:lpstr>聚簇索引</vt:lpstr>
      <vt:lpstr>Varchar主键insert演示</vt:lpstr>
      <vt:lpstr>自增主键演示</vt:lpstr>
      <vt:lpstr>联合索引最左匹配原则</vt:lpstr>
      <vt:lpstr>表</vt:lpstr>
      <vt:lpstr>慢SQL</vt:lpstr>
      <vt:lpstr>2019-07-31杂志秒杀</vt:lpstr>
      <vt:lpstr>PowerPoint 演示文稿</vt:lpstr>
      <vt:lpstr>PowerPoint 演示文稿</vt:lpstr>
      <vt:lpstr>慢SQL处理-预防</vt:lpstr>
      <vt:lpstr>慢SQL处理-预防</vt:lpstr>
      <vt:lpstr>有没有葵花宝典</vt:lpstr>
      <vt:lpstr>慢SQL例_分页</vt:lpstr>
      <vt:lpstr>PowerPoint 演示文稿</vt:lpstr>
      <vt:lpstr>PowerPoint 演示文稿</vt:lpstr>
      <vt:lpstr>慢SQL问题写法1 数据倾斜</vt:lpstr>
      <vt:lpstr>慢SQL问题写法1 数据倾斜</vt:lpstr>
      <vt:lpstr>库存-杂志秒杀</vt:lpstr>
      <vt:lpstr>PowerPoint 演示文稿</vt:lpstr>
      <vt:lpstr>减库存问题</vt:lpstr>
      <vt:lpstr>PowerPoint 演示文稿</vt:lpstr>
      <vt:lpstr>PowerPoint 演示文稿</vt:lpstr>
      <vt:lpstr>数据库端优化</vt:lpstr>
      <vt:lpstr>PowerPoint 演示文稿</vt:lpstr>
      <vt:lpstr>数据库端优化</vt:lpstr>
      <vt:lpstr>PowerPoint 演示文稿</vt:lpstr>
      <vt:lpstr>PowerPoint 演示文稿</vt:lpstr>
      <vt:lpstr>数据库端优化性能数据</vt:lpstr>
      <vt:lpstr>几个定律</vt:lpstr>
      <vt:lpstr>业务优化</vt:lpstr>
      <vt:lpstr>大厂优化</vt:lpstr>
      <vt:lpstr>减库存总结</vt:lpstr>
      <vt:lpstr>分享回顾</vt:lpstr>
      <vt:lpstr>PowerPoint 演示文稿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VMonitor总结和规划</dc:title>
  <dc:creator>Clive Young</dc:creator>
  <cp:lastModifiedBy>ren lin</cp:lastModifiedBy>
  <cp:revision>393</cp:revision>
  <dcterms:created xsi:type="dcterms:W3CDTF">2016-07-17T05:49:22Z</dcterms:created>
  <dcterms:modified xsi:type="dcterms:W3CDTF">2019-09-19T07:32:46Z</dcterms:modified>
</cp:coreProperties>
</file>